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8" r:id="rId1"/>
  </p:sldMasterIdLst>
  <p:notesMasterIdLst>
    <p:notesMasterId r:id="rId26"/>
  </p:notesMasterIdLst>
  <p:handoutMasterIdLst>
    <p:handoutMasterId r:id="rId27"/>
  </p:handoutMasterIdLst>
  <p:sldIdLst>
    <p:sldId id="1189" r:id="rId2"/>
    <p:sldId id="1312" r:id="rId3"/>
    <p:sldId id="1316" r:id="rId4"/>
    <p:sldId id="1310" r:id="rId5"/>
    <p:sldId id="1314" r:id="rId6"/>
    <p:sldId id="1315" r:id="rId7"/>
    <p:sldId id="1324" r:id="rId8"/>
    <p:sldId id="1283" r:id="rId9"/>
    <p:sldId id="1298" r:id="rId10"/>
    <p:sldId id="1305" r:id="rId11"/>
    <p:sldId id="1317" r:id="rId12"/>
    <p:sldId id="1325" r:id="rId13"/>
    <p:sldId id="1320" r:id="rId14"/>
    <p:sldId id="1322" r:id="rId15"/>
    <p:sldId id="1318" r:id="rId16"/>
    <p:sldId id="1321" r:id="rId17"/>
    <p:sldId id="1319" r:id="rId18"/>
    <p:sldId id="1323" r:id="rId19"/>
    <p:sldId id="1306" r:id="rId20"/>
    <p:sldId id="1288" r:id="rId21"/>
    <p:sldId id="1287" r:id="rId22"/>
    <p:sldId id="1301" r:id="rId23"/>
    <p:sldId id="1313" r:id="rId24"/>
    <p:sldId id="1202" r:id="rId25"/>
  </p:sldIdLst>
  <p:sldSz cx="9144000" cy="5143500" type="screen16x9"/>
  <p:notesSz cx="7099300" cy="10234613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5pPr>
    <a:lvl6pPr marL="2286000" algn="l" defTabSz="914400" rtl="0" eaLnBrk="1" latinLnBrk="0" hangingPunct="1"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6pPr>
    <a:lvl7pPr marL="2743200" algn="l" defTabSz="914400" rtl="0" eaLnBrk="1" latinLnBrk="0" hangingPunct="1"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7pPr>
    <a:lvl8pPr marL="3200400" algn="l" defTabSz="914400" rtl="0" eaLnBrk="1" latinLnBrk="0" hangingPunct="1"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8pPr>
    <a:lvl9pPr marL="3657600" algn="l" defTabSz="914400" rtl="0" eaLnBrk="1" latinLnBrk="0" hangingPunct="1"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4">
          <p15:clr>
            <a:srgbClr val="A4A3A4"/>
          </p15:clr>
        </p15:guide>
        <p15:guide id="2" pos="414">
          <p15:clr>
            <a:srgbClr val="A4A3A4"/>
          </p15:clr>
        </p15:guide>
        <p15:guide id="3" orient="horz" pos="4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898E"/>
    <a:srgbClr val="89CDC6"/>
    <a:srgbClr val="A4DCBB"/>
    <a:srgbClr val="59B1C6"/>
    <a:srgbClr val="3798C5"/>
    <a:srgbClr val="6EAADB"/>
    <a:srgbClr val="9CA6D3"/>
    <a:srgbClr val="98C1FF"/>
    <a:srgbClr val="237DB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FD4443E-F989-4FC4-A0C8-D5A2AF1F390B}" styleName="深色樣式 1 - 輔色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38B1855-1B75-4FBE-930C-398BA8C253C6}" styleName="佈景主題樣式 2 - 輔色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7CE84F3-28C3-443E-9E96-99CF82512B78}" styleName="深色樣式 1 - 輔色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46F890A9-2807-4EBB-B81D-B2AA78EC7F39}" styleName="深色樣式 2 - 輔色 5/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47" autoAdjust="0"/>
    <p:restoredTop sz="82373" autoAdjust="0"/>
  </p:normalViewPr>
  <p:slideViewPr>
    <p:cSldViewPr showGuides="1">
      <p:cViewPr varScale="1">
        <p:scale>
          <a:sx n="126" d="100"/>
          <a:sy n="126" d="100"/>
        </p:scale>
        <p:origin x="852" y="90"/>
      </p:cViewPr>
      <p:guideLst>
        <p:guide orient="horz" pos="514"/>
        <p:guide pos="414"/>
        <p:guide orient="horz" pos="4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5" d="100"/>
        <a:sy n="45" d="100"/>
      </p:scale>
      <p:origin x="0" y="0"/>
    </p:cViewPr>
  </p:sorterViewPr>
  <p:notesViewPr>
    <p:cSldViewPr showGuides="1">
      <p:cViewPr varScale="1">
        <p:scale>
          <a:sx n="79" d="100"/>
          <a:sy n="79" d="100"/>
        </p:scale>
        <p:origin x="3966" y="108"/>
      </p:cViewPr>
      <p:guideLst>
        <p:guide orient="horz" pos="3224"/>
        <p:guide pos="2236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4021296" y="2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6A950B79-5864-444A-A972-9D277C78CADC}" type="datetimeFigureOut">
              <a:rPr lang="zh-TW" altLang="en-US"/>
              <a:pPr>
                <a:defRPr/>
              </a:pPr>
              <a:t>2020/8/5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3" y="9721108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4021296" y="9721108"/>
            <a:ext cx="3076363" cy="511730"/>
          </a:xfrm>
          <a:prstGeom prst="rect">
            <a:avLst/>
          </a:prstGeom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Calibri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fld id="{C1363D7C-D853-476A-AFFD-449C9293905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37997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1296" y="2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3EB54F8-1978-4F43-8B1C-715FF4FCC638}" type="datetimeFigureOut">
              <a:rPr lang="zh-TW" altLang="en-US"/>
              <a:pPr>
                <a:defRPr/>
              </a:pPr>
              <a:t>2020/8/5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6763"/>
            <a:ext cx="6819900" cy="383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09930" y="4861444"/>
            <a:ext cx="5679440" cy="4605576"/>
          </a:xfrm>
          <a:prstGeom prst="rect">
            <a:avLst/>
          </a:prstGeom>
        </p:spPr>
        <p:txBody>
          <a:bodyPr vert="horz" lIns="94768" tIns="47384" rIns="94768" bIns="47384" rtlCol="0">
            <a:normAutofit/>
          </a:bodyPr>
          <a:lstStyle/>
          <a:p>
            <a:pPr lvl="0"/>
            <a:r>
              <a:rPr lang="zh-TW" altLang="en-US" noProof="0" smtClean="0"/>
              <a:t>按一下以編輯母片文字樣式</a:t>
            </a:r>
          </a:p>
          <a:p>
            <a:pPr lvl="1"/>
            <a:r>
              <a:rPr lang="zh-TW" altLang="en-US" noProof="0" smtClean="0"/>
              <a:t>第二層</a:t>
            </a:r>
          </a:p>
          <a:p>
            <a:pPr lvl="2"/>
            <a:r>
              <a:rPr lang="zh-TW" altLang="en-US" noProof="0" smtClean="0"/>
              <a:t>第三層</a:t>
            </a:r>
          </a:p>
          <a:p>
            <a:pPr lvl="3"/>
            <a:r>
              <a:rPr lang="zh-TW" altLang="en-US" noProof="0" smtClean="0"/>
              <a:t>第四層</a:t>
            </a:r>
          </a:p>
          <a:p>
            <a:pPr lvl="4"/>
            <a:r>
              <a:rPr lang="zh-TW" altLang="en-US" noProof="0" smtClean="0"/>
              <a:t>第五層</a:t>
            </a:r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3" y="9721108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1296" y="9721108"/>
            <a:ext cx="3076363" cy="511730"/>
          </a:xfrm>
          <a:prstGeom prst="rect">
            <a:avLst/>
          </a:prstGeom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Calibri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fld id="{BB8BD76A-2F67-42F1-9619-1A8D2E5EAE4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0761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9825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黃光製程</a:t>
            </a:r>
            <a:r>
              <a:rPr lang="en-US" altLang="zh-TW" dirty="0" smtClean="0"/>
              <a:t>CD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過去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: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需依實際量測狀況，手動調整補償線寬值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預期</a:t>
            </a:r>
            <a:r>
              <a:rPr lang="en-US" altLang="zh-TW" dirty="0" smtClean="0"/>
              <a:t>: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人工調整補償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CD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機制 </a:t>
            </a:r>
            <a:r>
              <a:rPr lang="zh-TW" altLang="en-US" sz="1200" b="1" dirty="0" smtClean="0"/>
              <a:t>→</a:t>
            </a:r>
            <a:r>
              <a:rPr lang="zh-TW" altLang="en-US" sz="1200" dirty="0" smtClean="0"/>
              <a:t> </a:t>
            </a:r>
            <a:r>
              <a:rPr lang="zh-TW" altLang="en-US" sz="1200" b="1" dirty="0" smtClean="0">
                <a:solidFill>
                  <a:srgbClr val="C00000"/>
                </a:solidFill>
                <a:latin typeface="微軟正黑體" panose="020B0604030504040204" pitchFamily="34" charset="-120"/>
              </a:rPr>
              <a:t>自動</a:t>
            </a:r>
            <a:r>
              <a:rPr lang="zh-TW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補償</a:t>
            </a:r>
            <a:r>
              <a:rPr lang="en-US" altLang="zh-TW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CD</a:t>
            </a:r>
            <a:r>
              <a:rPr lang="zh-TW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機制</a:t>
            </a:r>
          </a:p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0207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54712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應用在不同的製程需求進行機器學習的預測和模擬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(ITO POLY)</a:t>
            </a:r>
            <a:endParaRPr lang="zh-TW" altLang="zh-TW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找到關鍵因子進行機台改造或找出製程問題點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7909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2295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因為這份測試資料是沒有完整答案的</a:t>
            </a:r>
            <a:r>
              <a:rPr lang="en-US" altLang="zh-TW" dirty="0" smtClean="0"/>
              <a:t>,</a:t>
            </a:r>
            <a:r>
              <a:rPr lang="zh-TW" altLang="en-US" dirty="0" smtClean="0"/>
              <a:t>所以我將有答案的訓練資料切割</a:t>
            </a:r>
            <a:r>
              <a:rPr lang="en-US" altLang="zh-TW" dirty="0" smtClean="0"/>
              <a:t>,70%</a:t>
            </a:r>
            <a:r>
              <a:rPr lang="zh-TW" altLang="en-US" dirty="0" smtClean="0"/>
              <a:t>拿來</a:t>
            </a:r>
            <a:r>
              <a:rPr lang="en-US" altLang="zh-TW" dirty="0" smtClean="0"/>
              <a:t>train</a:t>
            </a:r>
            <a:r>
              <a:rPr lang="zh-TW" altLang="en-US" dirty="0" smtClean="0"/>
              <a:t> </a:t>
            </a:r>
            <a:r>
              <a:rPr lang="en-US" altLang="zh-TW" dirty="0" smtClean="0"/>
              <a:t>model,30%</a:t>
            </a:r>
            <a:r>
              <a:rPr lang="zh-TW" altLang="en-US" dirty="0" smtClean="0"/>
              <a:t>作為</a:t>
            </a:r>
            <a:r>
              <a:rPr lang="en-US" altLang="zh-TW" dirty="0" err="1" smtClean="0"/>
              <a:t>validation,validation</a:t>
            </a:r>
            <a:r>
              <a:rPr lang="zh-TW" altLang="en-US" dirty="0" smtClean="0"/>
              <a:t>拿來驗證預測效果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074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In sample error</a:t>
            </a:r>
            <a:r>
              <a:rPr lang="zh-TW" altLang="en-US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：將</a:t>
            </a:r>
            <a: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train</a:t>
            </a:r>
            <a:r>
              <a:rPr lang="zh-TW" altLang="en-US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好的模型拿來預測</a:t>
            </a:r>
            <a: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training set</a:t>
            </a:r>
            <a:r>
              <a:rPr lang="zh-TW" altLang="en-US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，正常來說誤差會比較小。</a:t>
            </a:r>
            <a: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/>
            </a:r>
            <a:b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</a:br>
            <a:endParaRPr lang="en-US" altLang="zh-TW" sz="1200" dirty="0" smtClean="0">
              <a:solidFill>
                <a:srgbClr val="333333"/>
              </a:solidFill>
              <a:latin typeface="微軟正黑體" panose="020B0604030504040204" pitchFamily="34" charset="-120"/>
            </a:endParaRPr>
          </a:p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Out of sample error</a:t>
            </a:r>
            <a:r>
              <a:rPr lang="zh-TW" altLang="en-US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：將</a:t>
            </a:r>
            <a: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train</a:t>
            </a:r>
            <a:r>
              <a:rPr lang="zh-TW" altLang="en-US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好的模型拿來預測</a:t>
            </a:r>
            <a: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validation set</a:t>
            </a:r>
            <a:r>
              <a:rPr lang="zh-TW" altLang="en-US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，由於這些資料是沒有丟進模型</a:t>
            </a:r>
            <a: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train</a:t>
            </a:r>
            <a:r>
              <a:rPr lang="zh-TW" altLang="en-US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過的，所以</a:t>
            </a:r>
            <a:r>
              <a:rPr lang="en-US" altLang="zh-TW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Out of sample error</a:t>
            </a:r>
            <a:r>
              <a:rPr lang="zh-TW" altLang="en-US" sz="1200" dirty="0" smtClean="0">
                <a:solidFill>
                  <a:srgbClr val="333333"/>
                </a:solidFill>
                <a:latin typeface="微軟正黑體" panose="020B0604030504040204" pitchFamily="34" charset="-120"/>
              </a:rPr>
              <a:t>會比較符合模型的實際狀況。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03572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#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預測值是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6.32 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基準值是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6.324 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增加預測值的特徵顏色是紅色 長條面積代表數值大小 </a:t>
            </a:r>
          </a:p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#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降低預測值的特徵顏色是藍色 可以看到增加預測值程度最大的是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DV_TANKATEMP</a:t>
            </a:r>
          </a:p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#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但可以看到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SCANSPEED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在這反而是降低了預測值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Model_No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：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V15H6-Y3 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產品編號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Tool_ID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：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ABIEXL10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 機台編號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ABBR_No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：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6P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 光罩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81921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9700" y="766763"/>
            <a:ext cx="6819900" cy="383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1914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破題</a:t>
            </a:r>
            <a:r>
              <a:rPr lang="en-US" altLang="zh-TW" dirty="0" smtClean="0"/>
              <a:t>:</a:t>
            </a:r>
            <a:r>
              <a:rPr lang="zh-TW" altLang="en-US" dirty="0" smtClean="0"/>
              <a:t>為什麼要做這個專案</a:t>
            </a:r>
            <a:r>
              <a:rPr lang="en-US" altLang="zh-TW" dirty="0" smtClean="0"/>
              <a:t>?</a:t>
            </a:r>
            <a:r>
              <a:rPr lang="zh-TW" altLang="en-US" dirty="0" smtClean="0"/>
              <a:t> 最佳化</a:t>
            </a:r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5266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 smtClean="0"/>
              <a:t>我的專案主要是利用機器學習建模進行預測</a:t>
            </a:r>
            <a:r>
              <a:rPr lang="en-US" altLang="zh-TW" dirty="0" smtClean="0"/>
              <a:t>,</a:t>
            </a:r>
            <a:r>
              <a:rPr lang="zh-TW" altLang="en-US" dirty="0" smtClean="0"/>
              <a:t>找到符合實際生產狀況的</a:t>
            </a:r>
            <a:r>
              <a:rPr lang="en-US" altLang="zh-TW" dirty="0" smtClean="0"/>
              <a:t>AI</a:t>
            </a:r>
            <a:r>
              <a:rPr lang="zh-TW" altLang="en-US" dirty="0" smtClean="0"/>
              <a:t>模型</a:t>
            </a:r>
            <a:r>
              <a:rPr lang="en-US" altLang="zh-TW" dirty="0" smtClean="0"/>
              <a:t>,</a:t>
            </a:r>
            <a:r>
              <a:rPr lang="zh-TW" altLang="en-US" dirty="0" smtClean="0"/>
              <a:t>預測未來的生產狀況</a:t>
            </a:r>
            <a:r>
              <a:rPr lang="en-US" altLang="zh-TW" dirty="0" smtClean="0"/>
              <a:t>,</a:t>
            </a:r>
            <a:r>
              <a:rPr lang="zh-TW" altLang="en-US" dirty="0" smtClean="0"/>
              <a:t>找出影響模型的關鍵因子</a:t>
            </a:r>
            <a:r>
              <a:rPr lang="en-US" altLang="zh-TW" dirty="0" smtClean="0"/>
              <a:t>(</a:t>
            </a:r>
            <a:r>
              <a:rPr lang="zh-TW" altLang="en-US" dirty="0" smtClean="0"/>
              <a:t>如何解決</a:t>
            </a:r>
            <a:r>
              <a:rPr lang="en-US" altLang="zh-TW" dirty="0" smtClean="0"/>
              <a:t>)</a:t>
            </a:r>
          </a:p>
          <a:p>
            <a:pPr marL="228600" indent="-228600">
              <a:buAutoNum type="arabicPeriod"/>
            </a:pPr>
            <a:r>
              <a:rPr lang="zh-TW" altLang="en-US" dirty="0" smtClean="0"/>
              <a:t>目前大多仰賴工程師經驗</a:t>
            </a:r>
            <a:r>
              <a:rPr lang="en-US" altLang="zh-TW" dirty="0" smtClean="0"/>
              <a:t>,</a:t>
            </a:r>
            <a:r>
              <a:rPr lang="zh-TW" altLang="en-US" dirty="0" smtClean="0"/>
              <a:t>無法較有效的掌握生產狀況</a:t>
            </a:r>
            <a:r>
              <a:rPr lang="en-US" altLang="zh-TW" dirty="0" smtClean="0"/>
              <a:t>(</a:t>
            </a:r>
            <a:r>
              <a:rPr lang="zh-TW" altLang="en-US" dirty="0" smtClean="0"/>
              <a:t>目前問題</a:t>
            </a:r>
            <a:r>
              <a:rPr lang="en-US" altLang="zh-TW" dirty="0" smtClean="0"/>
              <a:t>)</a:t>
            </a:r>
          </a:p>
          <a:p>
            <a:pPr marL="228600" indent="-228600">
              <a:buAutoNum type="arabicPeriod"/>
            </a:pPr>
            <a:r>
              <a:rPr lang="zh-TW" altLang="en-US" dirty="0" smtClean="0"/>
              <a:t>如果開發一個能夠提供快速建立生產模式的</a:t>
            </a:r>
            <a:r>
              <a:rPr lang="en-US" altLang="zh-TW" dirty="0" smtClean="0"/>
              <a:t>AI</a:t>
            </a:r>
            <a:r>
              <a:rPr lang="zh-TW" altLang="en-US" dirty="0" smtClean="0"/>
              <a:t>模型</a:t>
            </a:r>
            <a:r>
              <a:rPr lang="en-US" altLang="zh-TW" dirty="0" smtClean="0"/>
              <a:t>,</a:t>
            </a:r>
            <a:r>
              <a:rPr lang="zh-TW" altLang="en-US" dirty="0" smtClean="0"/>
              <a:t>有效地找出影響生產流程的關鍵因子</a:t>
            </a:r>
            <a:r>
              <a:rPr lang="en-US" altLang="zh-TW" dirty="0" smtClean="0"/>
              <a:t>,</a:t>
            </a:r>
            <a:r>
              <a:rPr lang="zh-TW" altLang="en-US" dirty="0" smtClean="0"/>
              <a:t>就能夠預測未來的生產情形</a:t>
            </a:r>
            <a:r>
              <a:rPr lang="en-US" altLang="zh-TW" dirty="0" smtClean="0"/>
              <a:t>,</a:t>
            </a:r>
            <a:r>
              <a:rPr lang="zh-TW" altLang="en-US" dirty="0" smtClean="0"/>
              <a:t>再利用</a:t>
            </a:r>
            <a:r>
              <a:rPr lang="en-US" altLang="zh-TW" dirty="0" smtClean="0"/>
              <a:t>AI</a:t>
            </a:r>
            <a:r>
              <a:rPr lang="zh-TW" altLang="en-US" dirty="0" smtClean="0"/>
              <a:t>模型模擬出實際生產下的最佳狀況</a:t>
            </a:r>
            <a:r>
              <a:rPr lang="en-US" altLang="zh-TW" dirty="0" smtClean="0"/>
              <a:t>(</a:t>
            </a:r>
            <a:r>
              <a:rPr lang="zh-TW" altLang="en-US" dirty="0" smtClean="0"/>
              <a:t>專案功能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marL="228600" indent="-228600">
              <a:buAutoNum type="arabicPeriod"/>
            </a:pPr>
            <a:r>
              <a:rPr lang="zh-TW" altLang="en-US" dirty="0" smtClean="0"/>
              <a:t>達到縮短開線時間</a:t>
            </a:r>
            <a:r>
              <a:rPr lang="en-US" altLang="zh-TW" dirty="0" smtClean="0"/>
              <a:t>,</a:t>
            </a:r>
            <a:r>
              <a:rPr lang="zh-TW" altLang="en-US" dirty="0" smtClean="0"/>
              <a:t>減少人員負擔</a:t>
            </a:r>
            <a:r>
              <a:rPr lang="en-US" altLang="zh-TW" dirty="0" smtClean="0"/>
              <a:t>,</a:t>
            </a:r>
            <a:r>
              <a:rPr lang="zh-TW" altLang="en-US" dirty="0" smtClean="0"/>
              <a:t>並提升產品品質的穩定度</a:t>
            </a:r>
            <a:r>
              <a:rPr lang="en-US" altLang="zh-TW" dirty="0" smtClean="0"/>
              <a:t>(</a:t>
            </a:r>
            <a:r>
              <a:rPr lang="zh-TW" altLang="en-US" dirty="0" smtClean="0"/>
              <a:t>效益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6534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 smtClean="0"/>
              <a:t>我的專案主要是利用機器學習建模進行預測</a:t>
            </a:r>
            <a:r>
              <a:rPr lang="en-US" altLang="zh-TW" dirty="0" smtClean="0"/>
              <a:t>,</a:t>
            </a:r>
            <a:r>
              <a:rPr lang="zh-TW" altLang="en-US" dirty="0" smtClean="0"/>
              <a:t>找到符合實際生產狀況的</a:t>
            </a:r>
            <a:r>
              <a:rPr lang="en-US" altLang="zh-TW" dirty="0" smtClean="0"/>
              <a:t>AI</a:t>
            </a:r>
            <a:r>
              <a:rPr lang="zh-TW" altLang="en-US" dirty="0" smtClean="0"/>
              <a:t>模型</a:t>
            </a:r>
            <a:r>
              <a:rPr lang="en-US" altLang="zh-TW" dirty="0" smtClean="0"/>
              <a:t>,</a:t>
            </a:r>
            <a:r>
              <a:rPr lang="zh-TW" altLang="en-US" dirty="0" smtClean="0"/>
              <a:t>預測未來的生產狀況</a:t>
            </a:r>
            <a:r>
              <a:rPr lang="en-US" altLang="zh-TW" dirty="0" smtClean="0"/>
              <a:t>,</a:t>
            </a:r>
            <a:r>
              <a:rPr lang="zh-TW" altLang="en-US" dirty="0" smtClean="0"/>
              <a:t>找出影響模型的關鍵因子</a:t>
            </a:r>
            <a:r>
              <a:rPr lang="en-US" altLang="zh-TW" dirty="0" smtClean="0"/>
              <a:t>(</a:t>
            </a:r>
            <a:r>
              <a:rPr lang="zh-TW" altLang="en-US" dirty="0" smtClean="0"/>
              <a:t>如何解決</a:t>
            </a:r>
            <a:r>
              <a:rPr lang="en-US" altLang="zh-TW" dirty="0" smtClean="0"/>
              <a:t>)</a:t>
            </a:r>
          </a:p>
          <a:p>
            <a:pPr marL="228600" indent="-228600">
              <a:buAutoNum type="arabicPeriod"/>
            </a:pPr>
            <a:r>
              <a:rPr lang="zh-TW" altLang="en-US" dirty="0" smtClean="0"/>
              <a:t>目前大多仰賴工程師經驗</a:t>
            </a:r>
            <a:r>
              <a:rPr lang="en-US" altLang="zh-TW" dirty="0" smtClean="0"/>
              <a:t>,</a:t>
            </a:r>
            <a:r>
              <a:rPr lang="zh-TW" altLang="en-US" dirty="0" smtClean="0"/>
              <a:t>無法較有效的掌握生產狀況</a:t>
            </a:r>
            <a:r>
              <a:rPr lang="en-US" altLang="zh-TW" dirty="0" smtClean="0"/>
              <a:t>(</a:t>
            </a:r>
            <a:r>
              <a:rPr lang="zh-TW" altLang="en-US" dirty="0" smtClean="0"/>
              <a:t>目前問題</a:t>
            </a:r>
            <a:r>
              <a:rPr lang="en-US" altLang="zh-TW" dirty="0" smtClean="0"/>
              <a:t>)</a:t>
            </a:r>
          </a:p>
          <a:p>
            <a:pPr marL="228600" indent="-228600">
              <a:buAutoNum type="arabicPeriod"/>
            </a:pPr>
            <a:r>
              <a:rPr lang="zh-TW" altLang="en-US" dirty="0" smtClean="0"/>
              <a:t>如果開發一個能夠提供快速建立生產模式的</a:t>
            </a:r>
            <a:r>
              <a:rPr lang="en-US" altLang="zh-TW" dirty="0" smtClean="0"/>
              <a:t>AI</a:t>
            </a:r>
            <a:r>
              <a:rPr lang="zh-TW" altLang="en-US" dirty="0" smtClean="0"/>
              <a:t>模型</a:t>
            </a:r>
            <a:r>
              <a:rPr lang="en-US" altLang="zh-TW" dirty="0" smtClean="0"/>
              <a:t>,</a:t>
            </a:r>
            <a:r>
              <a:rPr lang="zh-TW" altLang="en-US" dirty="0" smtClean="0"/>
              <a:t>有效地找出影響生產流程的關鍵因子</a:t>
            </a:r>
            <a:r>
              <a:rPr lang="en-US" altLang="zh-TW" dirty="0" smtClean="0"/>
              <a:t>,</a:t>
            </a:r>
            <a:r>
              <a:rPr lang="zh-TW" altLang="en-US" dirty="0" smtClean="0"/>
              <a:t>就能夠預測未來的生產情形</a:t>
            </a:r>
            <a:r>
              <a:rPr lang="en-US" altLang="zh-TW" dirty="0" smtClean="0"/>
              <a:t>,</a:t>
            </a:r>
            <a:r>
              <a:rPr lang="zh-TW" altLang="en-US" dirty="0" smtClean="0"/>
              <a:t>再利用</a:t>
            </a:r>
            <a:r>
              <a:rPr lang="en-US" altLang="zh-TW" dirty="0" smtClean="0"/>
              <a:t>AI</a:t>
            </a:r>
            <a:r>
              <a:rPr lang="zh-TW" altLang="en-US" dirty="0" smtClean="0"/>
              <a:t>模型模擬出實際生產下的最佳狀況</a:t>
            </a:r>
            <a:r>
              <a:rPr lang="en-US" altLang="zh-TW" dirty="0" smtClean="0"/>
              <a:t>(</a:t>
            </a:r>
            <a:r>
              <a:rPr lang="zh-TW" altLang="en-US" dirty="0" smtClean="0"/>
              <a:t>專案功能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marL="228600" indent="-228600">
              <a:buAutoNum type="arabicPeriod"/>
            </a:pPr>
            <a:r>
              <a:rPr lang="zh-TW" altLang="en-US" dirty="0" smtClean="0"/>
              <a:t>達到縮短開線時間</a:t>
            </a:r>
            <a:r>
              <a:rPr lang="en-US" altLang="zh-TW" dirty="0" smtClean="0"/>
              <a:t>,</a:t>
            </a:r>
            <a:r>
              <a:rPr lang="zh-TW" altLang="en-US" dirty="0" smtClean="0"/>
              <a:t>減少人員負擔</a:t>
            </a:r>
            <a:r>
              <a:rPr lang="en-US" altLang="zh-TW" dirty="0" smtClean="0"/>
              <a:t>,</a:t>
            </a:r>
            <a:r>
              <a:rPr lang="zh-TW" altLang="en-US" dirty="0" smtClean="0"/>
              <a:t>並提升產品品質的穩定度</a:t>
            </a:r>
            <a:r>
              <a:rPr lang="en-US" altLang="zh-TW" dirty="0" smtClean="0"/>
              <a:t>(</a:t>
            </a:r>
            <a:r>
              <a:rPr lang="zh-TW" altLang="en-US" dirty="0" smtClean="0"/>
              <a:t>效益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3799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Smart Prediction</a:t>
            </a:r>
            <a:r>
              <a:rPr lang="zh-TW" altLang="en-US" dirty="0" smtClean="0"/>
              <a:t>是全</a:t>
            </a:r>
            <a:r>
              <a:rPr lang="en-US" altLang="zh-TW" dirty="0" smtClean="0"/>
              <a:t>AUO</a:t>
            </a:r>
            <a:r>
              <a:rPr lang="zh-TW" altLang="en-US" dirty="0" smtClean="0"/>
              <a:t>共通版 </a:t>
            </a:r>
            <a:r>
              <a:rPr lang="en-US" altLang="zh-TW" dirty="0" smtClean="0"/>
              <a:t>, </a:t>
            </a:r>
            <a:r>
              <a:rPr lang="zh-TW" altLang="en-US" dirty="0" smtClean="0"/>
              <a:t>比較沒辦法兼顧各廠的需求，因此我們開發的報表能夠符合</a:t>
            </a:r>
            <a:r>
              <a:rPr lang="en-US" altLang="zh-TW" dirty="0" smtClean="0"/>
              <a:t>L5C</a:t>
            </a:r>
            <a:r>
              <a:rPr lang="zh-TW" altLang="en-US" dirty="0" smtClean="0"/>
              <a:t>廠域的功能及需求 </a:t>
            </a:r>
            <a:r>
              <a:rPr lang="en-US" altLang="zh-TW" dirty="0" smtClean="0"/>
              <a:t>, </a:t>
            </a:r>
            <a:r>
              <a:rPr lang="zh-TW" altLang="en-US" dirty="0" smtClean="0"/>
              <a:t>補足</a:t>
            </a:r>
            <a:r>
              <a:rPr lang="en-US" altLang="zh-TW" dirty="0" smtClean="0"/>
              <a:t>VM</a:t>
            </a:r>
            <a:r>
              <a:rPr lang="zh-TW" altLang="en-US" dirty="0" smtClean="0"/>
              <a:t>的全面性。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最佳化參數 提供人員建議值參考</a:t>
            </a:r>
          </a:p>
          <a:p>
            <a:endParaRPr lang="en-US" altLang="zh-TW" dirty="0" smtClean="0"/>
          </a:p>
          <a:p>
            <a:r>
              <a:rPr lang="zh-TW" altLang="en-US" dirty="0" smtClean="0"/>
              <a:t>即時性較高</a:t>
            </a:r>
            <a:r>
              <a:rPr lang="en-US" altLang="zh-TW" dirty="0" smtClean="0"/>
              <a:t>(</a:t>
            </a:r>
            <a:r>
              <a:rPr lang="zh-TW" altLang="en-US" dirty="0" smtClean="0"/>
              <a:t>直接連接資料庫的數據進行分析</a:t>
            </a:r>
            <a:r>
              <a:rPr lang="en-US" altLang="zh-TW" dirty="0" smtClean="0"/>
              <a:t>,</a:t>
            </a:r>
            <a:r>
              <a:rPr lang="zh-TW" altLang="en-US" dirty="0" smtClean="0"/>
              <a:t>不需將資料給</a:t>
            </a:r>
            <a:r>
              <a:rPr lang="en-US" altLang="zh-TW" dirty="0" smtClean="0"/>
              <a:t>SMART</a:t>
            </a:r>
            <a:r>
              <a:rPr lang="zh-TW" altLang="en-US" dirty="0" smtClean="0"/>
              <a:t> </a:t>
            </a:r>
            <a:r>
              <a:rPr lang="en-US" altLang="zh-TW" dirty="0" smtClean="0"/>
              <a:t>PREDICION,</a:t>
            </a:r>
            <a:r>
              <a:rPr lang="zh-TW" altLang="en-US" dirty="0" smtClean="0"/>
              <a:t>在等結果回來</a:t>
            </a:r>
            <a:r>
              <a:rPr lang="en-US" altLang="zh-TW" dirty="0" smtClean="0"/>
              <a:t>,</a:t>
            </a:r>
            <a:r>
              <a:rPr lang="zh-TW" altLang="en-US" dirty="0" smtClean="0"/>
              <a:t>整體流程較久</a:t>
            </a:r>
            <a:endParaRPr lang="en-US" altLang="zh-TW" dirty="0" smtClean="0"/>
          </a:p>
          <a:p>
            <a:r>
              <a:rPr lang="zh-TW" altLang="en-US" dirty="0" smtClean="0"/>
              <a:t>解讀方式較為直觀</a:t>
            </a:r>
            <a:endParaRPr lang="en-US" altLang="zh-TW" dirty="0" smtClean="0"/>
          </a:p>
          <a:p>
            <a:r>
              <a:rPr lang="zh-TW" altLang="en-US" dirty="0" smtClean="0"/>
              <a:t>平展性高</a:t>
            </a:r>
            <a:r>
              <a:rPr lang="en-US" altLang="zh-TW" dirty="0" smtClean="0"/>
              <a:t>(EXCEL</a:t>
            </a:r>
            <a:r>
              <a:rPr lang="zh-TW" altLang="en-US" dirty="0" smtClean="0"/>
              <a:t>介面讓工程人員快速上手</a:t>
            </a:r>
            <a:r>
              <a:rPr lang="en-US" altLang="zh-TW" dirty="0" smtClean="0"/>
              <a:t>)</a:t>
            </a:r>
            <a:endParaRPr lang="zh-TW" altLang="en-US" dirty="0" smtClean="0"/>
          </a:p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7504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0757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236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8824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過去模式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:</a:t>
            </a:r>
          </a:p>
          <a:p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依照新產品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Cell gap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目標需求：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CF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刮膜 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+ 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TFT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膜厚 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+ 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壓縮率</a:t>
            </a:r>
            <a:r>
              <a:rPr lang="zh-TW" altLang="en-US" sz="1200" dirty="0" smtClean="0">
                <a:solidFill>
                  <a:srgbClr val="C00000"/>
                </a:solidFill>
                <a:latin typeface="微軟正黑體" panose="020B0604030504040204" pitchFamily="34" charset="-120"/>
              </a:rPr>
              <a:t>經驗值 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= PSH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預估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依量產機種</a:t>
            </a:r>
            <a:r>
              <a:rPr lang="zh-TW" altLang="en-US" sz="1200" dirty="0" smtClean="0">
                <a:solidFill>
                  <a:srgbClr val="C00000"/>
                </a:solidFill>
                <a:latin typeface="微軟正黑體" panose="020B0604030504040204" pitchFamily="34" charset="-120"/>
              </a:rPr>
              <a:t>搭配猜測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預期目標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: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符合客戶需求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Cell gap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目標，進行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PSH Target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預估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RD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依照客戶的亮度、反應時間、對比選定液晶材料，得知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Cell gap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目標值。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預測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PSH Target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進行參數調整開線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預測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LC drop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找到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灌入液晶的下注點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52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手繪多邊形 5"/>
          <p:cNvSpPr/>
          <p:nvPr userDrawn="1"/>
        </p:nvSpPr>
        <p:spPr>
          <a:xfrm flipH="1">
            <a:off x="3266853" y="0"/>
            <a:ext cx="5940660" cy="5143500"/>
          </a:xfrm>
          <a:custGeom>
            <a:avLst/>
            <a:gdLst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5143500 w 5143500"/>
              <a:gd name="connsiteY2" fmla="*/ 5143500 h 5143500"/>
              <a:gd name="connsiteX3" fmla="*/ 0 w 5143500"/>
              <a:gd name="connsiteY3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1628775 w 5143500"/>
              <a:gd name="connsiteY2" fmla="*/ 161925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2726795 w 5143500"/>
              <a:gd name="connsiteY2" fmla="*/ 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989937 w 6929557"/>
              <a:gd name="connsiteY0" fmla="*/ 5143500 h 6000750"/>
              <a:gd name="connsiteX1" fmla="*/ 989937 w 6929557"/>
              <a:gd name="connsiteY1" fmla="*/ 0 h 6000750"/>
              <a:gd name="connsiteX2" fmla="*/ 3716732 w 6929557"/>
              <a:gd name="connsiteY2" fmla="*/ 0 h 6000750"/>
              <a:gd name="connsiteX3" fmla="*/ 6929558 w 6929557"/>
              <a:gd name="connsiteY3" fmla="*/ 5143500 h 6000750"/>
              <a:gd name="connsiteX4" fmla="*/ 989937 w 6929557"/>
              <a:gd name="connsiteY4" fmla="*/ 5143500 h 6000750"/>
              <a:gd name="connsiteX0" fmla="*/ 989937 w 6929558"/>
              <a:gd name="connsiteY0" fmla="*/ 5143500 h 6000750"/>
              <a:gd name="connsiteX1" fmla="*/ 989937 w 6929558"/>
              <a:gd name="connsiteY1" fmla="*/ 0 h 6000750"/>
              <a:gd name="connsiteX2" fmla="*/ 3716732 w 6929558"/>
              <a:gd name="connsiteY2" fmla="*/ 0 h 6000750"/>
              <a:gd name="connsiteX3" fmla="*/ 6929558 w 6929558"/>
              <a:gd name="connsiteY3" fmla="*/ 5143500 h 6000750"/>
              <a:gd name="connsiteX4" fmla="*/ 989937 w 6929558"/>
              <a:gd name="connsiteY4" fmla="*/ 5143500 h 6000750"/>
              <a:gd name="connsiteX0" fmla="*/ 989937 w 6929558"/>
              <a:gd name="connsiteY0" fmla="*/ 5143500 h 6000750"/>
              <a:gd name="connsiteX1" fmla="*/ 989937 w 6929558"/>
              <a:gd name="connsiteY1" fmla="*/ 0 h 6000750"/>
              <a:gd name="connsiteX2" fmla="*/ 3716732 w 6929558"/>
              <a:gd name="connsiteY2" fmla="*/ 0 h 6000750"/>
              <a:gd name="connsiteX3" fmla="*/ 6929558 w 6929558"/>
              <a:gd name="connsiteY3" fmla="*/ 5143500 h 6000750"/>
              <a:gd name="connsiteX4" fmla="*/ 989937 w 6929558"/>
              <a:gd name="connsiteY4" fmla="*/ 5143500 h 6000750"/>
              <a:gd name="connsiteX0" fmla="*/ 989937 w 6929558"/>
              <a:gd name="connsiteY0" fmla="*/ 5143500 h 6000750"/>
              <a:gd name="connsiteX1" fmla="*/ 989937 w 6929558"/>
              <a:gd name="connsiteY1" fmla="*/ 0 h 6000750"/>
              <a:gd name="connsiteX2" fmla="*/ 3716732 w 6929558"/>
              <a:gd name="connsiteY2" fmla="*/ 0 h 6000750"/>
              <a:gd name="connsiteX3" fmla="*/ 6929558 w 6929558"/>
              <a:gd name="connsiteY3" fmla="*/ 5143500 h 6000750"/>
              <a:gd name="connsiteX4" fmla="*/ 989937 w 6929558"/>
              <a:gd name="connsiteY4" fmla="*/ 5143500 h 6000750"/>
              <a:gd name="connsiteX0" fmla="*/ 3744 w 5943365"/>
              <a:gd name="connsiteY0" fmla="*/ 5143500 h 6446838"/>
              <a:gd name="connsiteX1" fmla="*/ 3744 w 5943365"/>
              <a:gd name="connsiteY1" fmla="*/ 0 h 6446838"/>
              <a:gd name="connsiteX2" fmla="*/ 2730539 w 5943365"/>
              <a:gd name="connsiteY2" fmla="*/ 0 h 6446838"/>
              <a:gd name="connsiteX3" fmla="*/ 5943365 w 5943365"/>
              <a:gd name="connsiteY3" fmla="*/ 5143500 h 6446838"/>
              <a:gd name="connsiteX4" fmla="*/ 3744 w 5943365"/>
              <a:gd name="connsiteY4" fmla="*/ 5143500 h 6446838"/>
              <a:gd name="connsiteX0" fmla="*/ 3744 w 5943365"/>
              <a:gd name="connsiteY0" fmla="*/ 5143500 h 6446838"/>
              <a:gd name="connsiteX1" fmla="*/ 3744 w 5943365"/>
              <a:gd name="connsiteY1" fmla="*/ 0 h 6446838"/>
              <a:gd name="connsiteX2" fmla="*/ 3513518 w 5943365"/>
              <a:gd name="connsiteY2" fmla="*/ 0 h 6446838"/>
              <a:gd name="connsiteX3" fmla="*/ 5943365 w 5943365"/>
              <a:gd name="connsiteY3" fmla="*/ 5143500 h 6446838"/>
              <a:gd name="connsiteX4" fmla="*/ 3744 w 5943365"/>
              <a:gd name="connsiteY4" fmla="*/ 5143500 h 6446838"/>
              <a:gd name="connsiteX0" fmla="*/ 3744 w 5943365"/>
              <a:gd name="connsiteY0" fmla="*/ 5143500 h 6446838"/>
              <a:gd name="connsiteX1" fmla="*/ 3744 w 5943365"/>
              <a:gd name="connsiteY1" fmla="*/ 0 h 6446838"/>
              <a:gd name="connsiteX2" fmla="*/ 3513518 w 5943365"/>
              <a:gd name="connsiteY2" fmla="*/ 0 h 6446838"/>
              <a:gd name="connsiteX3" fmla="*/ 5943365 w 5943365"/>
              <a:gd name="connsiteY3" fmla="*/ 5143500 h 6446838"/>
              <a:gd name="connsiteX4" fmla="*/ 3744 w 5943365"/>
              <a:gd name="connsiteY4" fmla="*/ 5143500 h 6446838"/>
              <a:gd name="connsiteX0" fmla="*/ 3744 w 5943365"/>
              <a:gd name="connsiteY0" fmla="*/ 5143500 h 6446838"/>
              <a:gd name="connsiteX1" fmla="*/ 3744 w 5943365"/>
              <a:gd name="connsiteY1" fmla="*/ 0 h 6446838"/>
              <a:gd name="connsiteX2" fmla="*/ 3513518 w 5943365"/>
              <a:gd name="connsiteY2" fmla="*/ 0 h 6446838"/>
              <a:gd name="connsiteX3" fmla="*/ 5943365 w 5943365"/>
              <a:gd name="connsiteY3" fmla="*/ 5143500 h 6446838"/>
              <a:gd name="connsiteX4" fmla="*/ 3744 w 5943365"/>
              <a:gd name="connsiteY4" fmla="*/ 5143500 h 6446838"/>
              <a:gd name="connsiteX0" fmla="*/ 0 w 5939621"/>
              <a:gd name="connsiteY0" fmla="*/ 5143500 h 5143500"/>
              <a:gd name="connsiteX1" fmla="*/ 0 w 5939621"/>
              <a:gd name="connsiteY1" fmla="*/ 0 h 5143500"/>
              <a:gd name="connsiteX2" fmla="*/ 3509774 w 5939621"/>
              <a:gd name="connsiteY2" fmla="*/ 0 h 5143500"/>
              <a:gd name="connsiteX3" fmla="*/ 5939621 w 5939621"/>
              <a:gd name="connsiteY3" fmla="*/ 5143500 h 5143500"/>
              <a:gd name="connsiteX4" fmla="*/ 0 w 5939621"/>
              <a:gd name="connsiteY4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39621" h="5143500">
                <a:moveTo>
                  <a:pt x="0" y="5143500"/>
                </a:moveTo>
                <a:cubicBezTo>
                  <a:pt x="3744" y="3840162"/>
                  <a:pt x="0" y="1714500"/>
                  <a:pt x="0" y="0"/>
                </a:cubicBezTo>
                <a:lnTo>
                  <a:pt x="3509774" y="0"/>
                </a:lnTo>
                <a:lnTo>
                  <a:pt x="5939621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C9E3E5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手繪多邊形 6"/>
          <p:cNvSpPr/>
          <p:nvPr userDrawn="1"/>
        </p:nvSpPr>
        <p:spPr>
          <a:xfrm>
            <a:off x="2093555" y="1086586"/>
            <a:ext cx="7158965" cy="3369032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lose/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zh-TW" altLang="en-US" sz="1800">
              <a:solidFill>
                <a:schemeClr val="tx1"/>
              </a:solidFill>
              <a:latin typeface="Gill Sans MT" pitchFamily="34" charset="0"/>
              <a:ea typeface="微軟正黑體" pitchFamily="34" charset="-120"/>
              <a:cs typeface="新細明體" pitchFamily="-65" charset="-120"/>
            </a:endParaRPr>
          </a:p>
        </p:txBody>
      </p:sp>
      <p:pic>
        <p:nvPicPr>
          <p:cNvPr id="8" name="Picture 2" descr="\\Auhqfs01\agm006$\Corpcom\Library\CIS\AUO\Logo Combination\AUOInnovatingLing\AUOlogo_InnovatingLife_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66855" y="1986685"/>
            <a:ext cx="2700300" cy="1599397"/>
          </a:xfrm>
          <a:prstGeom prst="rect">
            <a:avLst/>
          </a:prstGeom>
          <a:noFill/>
        </p:spPr>
      </p:pic>
      <p:sp>
        <p:nvSpPr>
          <p:cNvPr id="9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手繪多邊形 6"/>
          <p:cNvSpPr/>
          <p:nvPr userDrawn="1"/>
        </p:nvSpPr>
        <p:spPr>
          <a:xfrm rot="10800000" flipV="1">
            <a:off x="-1" y="1761660"/>
            <a:ext cx="758829" cy="585065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5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5000"/>
              <a:gd name="connsiteY0" fmla="*/ 10000 h 10000"/>
              <a:gd name="connsiteX1" fmla="*/ 2000 w 5000"/>
              <a:gd name="connsiteY1" fmla="*/ 0 h 10000"/>
              <a:gd name="connsiteX2" fmla="*/ 5000 w 5000"/>
              <a:gd name="connsiteY2" fmla="*/ 0 h 10000"/>
              <a:gd name="connsiteX3" fmla="*/ 5000 w 5000"/>
              <a:gd name="connsiteY3" fmla="*/ 10000 h 10000"/>
              <a:gd name="connsiteX4" fmla="*/ 0 w 5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00" h="10000">
                <a:moveTo>
                  <a:pt x="0" y="10000"/>
                </a:moveTo>
                <a:lnTo>
                  <a:pt x="2000" y="0"/>
                </a:lnTo>
                <a:lnTo>
                  <a:pt x="5000" y="0"/>
                </a:lnTo>
                <a:lnTo>
                  <a:pt x="5000" y="10000"/>
                </a:lnTo>
                <a:lnTo>
                  <a:pt x="0" y="10000"/>
                </a:lnTo>
                <a:close/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 rtl="0" eaLnBrk="1" fontAlgn="base" hangingPunct="1">
              <a:spcBef>
                <a:spcPct val="0"/>
              </a:spcBef>
              <a:spcAft>
                <a:spcPct val="0"/>
              </a:spcAft>
            </a:pPr>
            <a:endParaRPr kumimoji="1" lang="zh-TW" altLang="en-US" sz="1800" kern="1200">
              <a:solidFill>
                <a:schemeClr val="tx1"/>
              </a:solidFill>
              <a:latin typeface="Gill Sans MT" pitchFamily="34" charset="0"/>
              <a:ea typeface="Noto Sans CJK SC Medium" pitchFamily="34" charset="-128"/>
              <a:cs typeface="新細明體" pitchFamily="-65" charset="-120"/>
            </a:endParaRPr>
          </a:p>
        </p:txBody>
      </p:sp>
      <p:sp>
        <p:nvSpPr>
          <p:cNvPr id="12" name="文字版面配置區 15"/>
          <p:cNvSpPr>
            <a:spLocks noGrp="1"/>
          </p:cNvSpPr>
          <p:nvPr>
            <p:ph type="body" sz="quarter" idx="11" hasCustomPrompt="1"/>
          </p:nvPr>
        </p:nvSpPr>
        <p:spPr>
          <a:xfrm>
            <a:off x="836585" y="3651870"/>
            <a:ext cx="7920879" cy="1491630"/>
          </a:xfrm>
        </p:spPr>
        <p:txBody>
          <a:bodyPr anchor="t" anchorCtr="0">
            <a:normAutofit/>
          </a:bodyPr>
          <a:lstStyle>
            <a:lvl1pPr marL="0" indent="0" algn="l" defTabSz="914400" rtl="0" eaLnBrk="1" fontAlgn="auto" latinLnBrk="0" hangingPunct="1">
              <a:spcBef>
                <a:spcPct val="20000"/>
              </a:spcBef>
              <a:spcAft>
                <a:spcPts val="0"/>
              </a:spcAft>
              <a:buFontTx/>
              <a:buNone/>
              <a:defRPr kumimoji="0" lang="en-US" altLang="zh-TW" sz="1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Gill Sans MT" pitchFamily="34" charset="0"/>
                <a:ea typeface="微軟正黑體" pitchFamily="34" charset="-120"/>
                <a:cs typeface="+mn-cs"/>
              </a:defRPr>
            </a:lvl1pPr>
          </a:lstStyle>
          <a:p>
            <a:pPr>
              <a:buFontTx/>
              <a:buNone/>
            </a:pP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Presenter’s Name</a:t>
            </a:r>
          </a:p>
          <a:p>
            <a:pPr>
              <a:buFontTx/>
              <a:buNone/>
            </a:pP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Presenter’s Title / Department</a:t>
            </a:r>
          </a:p>
          <a:p>
            <a:pPr>
              <a:buFontTx/>
              <a:buNone/>
            </a:pP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Date YYYY.MM.DD</a:t>
            </a:r>
          </a:p>
          <a:p>
            <a:pPr>
              <a:buFontTx/>
              <a:buNone/>
            </a:pP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Gill Sans MT or </a:t>
            </a:r>
            <a:r>
              <a:rPr lang="zh-TW" altLang="en-US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微軟正黑 </a:t>
            </a: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16pt</a:t>
            </a:r>
          </a:p>
        </p:txBody>
      </p:sp>
      <p:sp>
        <p:nvSpPr>
          <p:cNvPr id="14" name="標題 13"/>
          <p:cNvSpPr>
            <a:spLocks noGrp="1"/>
          </p:cNvSpPr>
          <p:nvPr>
            <p:ph type="title" hasCustomPrompt="1"/>
          </p:nvPr>
        </p:nvSpPr>
        <p:spPr>
          <a:xfrm>
            <a:off x="752890" y="1671650"/>
            <a:ext cx="8229600" cy="198022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kumimoji="0" lang="zh-TW" altLang="en-US" sz="4400" b="1" i="0" u="none" strike="noStrike" kern="1200" cap="none" spc="0" normalizeH="0" baseline="0" noProof="0">
                <a:ln>
                  <a:noFill/>
                </a:ln>
                <a:solidFill>
                  <a:srgbClr val="0083A2"/>
                </a:solidFill>
                <a:effectLst/>
                <a:uLnTx/>
                <a:uFillTx/>
                <a:latin typeface="Gill Sans MT" pitchFamily="34" charset="0"/>
                <a:ea typeface="微軟正黑體" pitchFamily="34" charset="-120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TW" dirty="0" smtClean="0"/>
              <a:t>Presentation Title </a:t>
            </a:r>
            <a:r>
              <a:rPr lang="zh-TW" altLang="en-US" dirty="0" smtClean="0"/>
              <a:t>標題</a:t>
            </a:r>
            <a:br>
              <a:rPr lang="zh-TW" altLang="en-US" dirty="0" smtClean="0"/>
            </a:br>
            <a:r>
              <a:rPr lang="en-US" altLang="zh-TW" dirty="0" smtClean="0"/>
              <a:t>Gill Sans MT or </a:t>
            </a:r>
            <a:r>
              <a:rPr lang="zh-TW" altLang="en-US" dirty="0" smtClean="0"/>
              <a:t>微軟正黑</a:t>
            </a:r>
          </a:p>
        </p:txBody>
      </p:sp>
      <p:sp>
        <p:nvSpPr>
          <p:cNvPr id="13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  <p:pic>
        <p:nvPicPr>
          <p:cNvPr id="6" name="Picture 2" descr="\\Auhqfs01\agm006$\Corpcom\Library\CIS\AUO\Logo Combination\AUO only\企業標誌 AUO only [轉換]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62310" y="321499"/>
            <a:ext cx="1395156" cy="49208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ntent_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手繪多邊形 13"/>
          <p:cNvSpPr/>
          <p:nvPr userDrawn="1"/>
        </p:nvSpPr>
        <p:spPr>
          <a:xfrm rot="10800000" flipH="1">
            <a:off x="-43510" y="-1"/>
            <a:ext cx="2417128" cy="5143501"/>
          </a:xfrm>
          <a:custGeom>
            <a:avLst/>
            <a:gdLst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5143500 w 5143500"/>
              <a:gd name="connsiteY2" fmla="*/ 5143500 h 5143500"/>
              <a:gd name="connsiteX3" fmla="*/ 0 w 5143500"/>
              <a:gd name="connsiteY3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1628775 w 5143500"/>
              <a:gd name="connsiteY2" fmla="*/ 161925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2726795 w 5143500"/>
              <a:gd name="connsiteY2" fmla="*/ 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2481809 w 5143500"/>
              <a:gd name="connsiteY0" fmla="*/ 5143499 h 5143500"/>
              <a:gd name="connsiteX1" fmla="*/ 0 w 5143500"/>
              <a:gd name="connsiteY1" fmla="*/ 0 h 5143500"/>
              <a:gd name="connsiteX2" fmla="*/ 2726795 w 5143500"/>
              <a:gd name="connsiteY2" fmla="*/ 0 h 5143500"/>
              <a:gd name="connsiteX3" fmla="*/ 5143500 w 5143500"/>
              <a:gd name="connsiteY3" fmla="*/ 5143500 h 5143500"/>
              <a:gd name="connsiteX4" fmla="*/ 2481809 w 5143500"/>
              <a:gd name="connsiteY4" fmla="*/ 5143499 h 5143500"/>
              <a:gd name="connsiteX0" fmla="*/ 224986 w 2886677"/>
              <a:gd name="connsiteY0" fmla="*/ 5143500 h 5143501"/>
              <a:gd name="connsiteX1" fmla="*/ 0 w 2886677"/>
              <a:gd name="connsiteY1" fmla="*/ 0 h 5143501"/>
              <a:gd name="connsiteX2" fmla="*/ 469972 w 2886677"/>
              <a:gd name="connsiteY2" fmla="*/ 1 h 5143501"/>
              <a:gd name="connsiteX3" fmla="*/ 2886677 w 2886677"/>
              <a:gd name="connsiteY3" fmla="*/ 5143501 h 5143501"/>
              <a:gd name="connsiteX4" fmla="*/ 224986 w 2886677"/>
              <a:gd name="connsiteY4" fmla="*/ 5143500 h 5143501"/>
              <a:gd name="connsiteX0" fmla="*/ 0 w 2661691"/>
              <a:gd name="connsiteY0" fmla="*/ 5143500 h 5143501"/>
              <a:gd name="connsiteX1" fmla="*/ 288489 w 2661691"/>
              <a:gd name="connsiteY1" fmla="*/ 0 h 5143501"/>
              <a:gd name="connsiteX2" fmla="*/ 244986 w 2661691"/>
              <a:gd name="connsiteY2" fmla="*/ 1 h 5143501"/>
              <a:gd name="connsiteX3" fmla="*/ 2661691 w 2661691"/>
              <a:gd name="connsiteY3" fmla="*/ 5143501 h 5143501"/>
              <a:gd name="connsiteX4" fmla="*/ 0 w 2661691"/>
              <a:gd name="connsiteY4" fmla="*/ 5143500 h 5143501"/>
              <a:gd name="connsiteX0" fmla="*/ 43503 w 2416705"/>
              <a:gd name="connsiteY0" fmla="*/ 5143500 h 5143501"/>
              <a:gd name="connsiteX1" fmla="*/ 43503 w 2416705"/>
              <a:gd name="connsiteY1" fmla="*/ 0 h 5143501"/>
              <a:gd name="connsiteX2" fmla="*/ 0 w 2416705"/>
              <a:gd name="connsiteY2" fmla="*/ 1 h 5143501"/>
              <a:gd name="connsiteX3" fmla="*/ 2416705 w 2416705"/>
              <a:gd name="connsiteY3" fmla="*/ 5143501 h 5143501"/>
              <a:gd name="connsiteX4" fmla="*/ 43503 w 2416705"/>
              <a:gd name="connsiteY4" fmla="*/ 5143500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6705" h="5143501">
                <a:moveTo>
                  <a:pt x="43503" y="5143500"/>
                </a:moveTo>
                <a:lnTo>
                  <a:pt x="43503" y="0"/>
                </a:lnTo>
                <a:lnTo>
                  <a:pt x="0" y="1"/>
                </a:lnTo>
                <a:lnTo>
                  <a:pt x="2416705" y="5143501"/>
                </a:lnTo>
                <a:lnTo>
                  <a:pt x="43503" y="5143500"/>
                </a:lnTo>
                <a:close/>
              </a:path>
            </a:pathLst>
          </a:custGeom>
          <a:solidFill>
            <a:srgbClr val="C9E3E5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Gill Sans MT" pitchFamily="34" charset="0"/>
              <a:ea typeface="Noto Sans CJK SC Medium" pitchFamily="34" charset="-128"/>
            </a:endParaRPr>
          </a:p>
        </p:txBody>
      </p:sp>
      <p:sp>
        <p:nvSpPr>
          <p:cNvPr id="15" name="手繪多邊形 14"/>
          <p:cNvSpPr/>
          <p:nvPr userDrawn="1"/>
        </p:nvSpPr>
        <p:spPr>
          <a:xfrm rot="1500000">
            <a:off x="832128" y="-307020"/>
            <a:ext cx="261694" cy="5146394"/>
          </a:xfrm>
          <a:custGeom>
            <a:avLst/>
            <a:gdLst>
              <a:gd name="connsiteX0" fmla="*/ 0 w 225024"/>
              <a:gd name="connsiteY0" fmla="*/ 0 h 5940000"/>
              <a:gd name="connsiteX1" fmla="*/ 225024 w 225024"/>
              <a:gd name="connsiteY1" fmla="*/ 0 h 5940000"/>
              <a:gd name="connsiteX2" fmla="*/ 225024 w 225024"/>
              <a:gd name="connsiteY2" fmla="*/ 5940000 h 5940000"/>
              <a:gd name="connsiteX3" fmla="*/ 0 w 225024"/>
              <a:gd name="connsiteY3" fmla="*/ 5940000 h 5940000"/>
              <a:gd name="connsiteX4" fmla="*/ 0 w 225024"/>
              <a:gd name="connsiteY4" fmla="*/ 0 h 5940000"/>
              <a:gd name="connsiteX0" fmla="*/ 13204 w 238228"/>
              <a:gd name="connsiteY0" fmla="*/ 0 h 5940000"/>
              <a:gd name="connsiteX1" fmla="*/ 238228 w 238228"/>
              <a:gd name="connsiteY1" fmla="*/ 0 h 5940000"/>
              <a:gd name="connsiteX2" fmla="*/ 238228 w 238228"/>
              <a:gd name="connsiteY2" fmla="*/ 5940000 h 5940000"/>
              <a:gd name="connsiteX3" fmla="*/ 13204 w 238228"/>
              <a:gd name="connsiteY3" fmla="*/ 5940000 h 5940000"/>
              <a:gd name="connsiteX4" fmla="*/ 0 w 238228"/>
              <a:gd name="connsiteY4" fmla="*/ 4730313 h 5940000"/>
              <a:gd name="connsiteX5" fmla="*/ 13204 w 238228"/>
              <a:gd name="connsiteY5" fmla="*/ 0 h 5940000"/>
              <a:gd name="connsiteX0" fmla="*/ 13204 w 238228"/>
              <a:gd name="connsiteY0" fmla="*/ 0 h 5940000"/>
              <a:gd name="connsiteX1" fmla="*/ 238228 w 238228"/>
              <a:gd name="connsiteY1" fmla="*/ 0 h 5940000"/>
              <a:gd name="connsiteX2" fmla="*/ 233662 w 238228"/>
              <a:gd name="connsiteY2" fmla="*/ 5231404 h 5940000"/>
              <a:gd name="connsiteX3" fmla="*/ 238228 w 238228"/>
              <a:gd name="connsiteY3" fmla="*/ 5940000 h 5940000"/>
              <a:gd name="connsiteX4" fmla="*/ 13204 w 238228"/>
              <a:gd name="connsiteY4" fmla="*/ 5940000 h 5940000"/>
              <a:gd name="connsiteX5" fmla="*/ 0 w 238228"/>
              <a:gd name="connsiteY5" fmla="*/ 4730313 h 5940000"/>
              <a:gd name="connsiteX6" fmla="*/ 13204 w 238228"/>
              <a:gd name="connsiteY6" fmla="*/ 0 h 5940000"/>
              <a:gd name="connsiteX0" fmla="*/ 13204 w 238228"/>
              <a:gd name="connsiteY0" fmla="*/ 5940000 h 6031440"/>
              <a:gd name="connsiteX1" fmla="*/ 0 w 238228"/>
              <a:gd name="connsiteY1" fmla="*/ 4730313 h 6031440"/>
              <a:gd name="connsiteX2" fmla="*/ 13204 w 238228"/>
              <a:gd name="connsiteY2" fmla="*/ 0 h 6031440"/>
              <a:gd name="connsiteX3" fmla="*/ 238228 w 238228"/>
              <a:gd name="connsiteY3" fmla="*/ 0 h 6031440"/>
              <a:gd name="connsiteX4" fmla="*/ 233662 w 238228"/>
              <a:gd name="connsiteY4" fmla="*/ 5231404 h 6031440"/>
              <a:gd name="connsiteX5" fmla="*/ 238228 w 238228"/>
              <a:gd name="connsiteY5" fmla="*/ 5940000 h 6031440"/>
              <a:gd name="connsiteX6" fmla="*/ 104644 w 238228"/>
              <a:gd name="connsiteY6" fmla="*/ 6031440 h 6031440"/>
              <a:gd name="connsiteX0" fmla="*/ 13204 w 238228"/>
              <a:gd name="connsiteY0" fmla="*/ 5940000 h 5940000"/>
              <a:gd name="connsiteX1" fmla="*/ 0 w 238228"/>
              <a:gd name="connsiteY1" fmla="*/ 4730313 h 5940000"/>
              <a:gd name="connsiteX2" fmla="*/ 13204 w 238228"/>
              <a:gd name="connsiteY2" fmla="*/ 0 h 5940000"/>
              <a:gd name="connsiteX3" fmla="*/ 238228 w 238228"/>
              <a:gd name="connsiteY3" fmla="*/ 0 h 5940000"/>
              <a:gd name="connsiteX4" fmla="*/ 233662 w 238228"/>
              <a:gd name="connsiteY4" fmla="*/ 5231404 h 5940000"/>
              <a:gd name="connsiteX5" fmla="*/ 238228 w 238228"/>
              <a:gd name="connsiteY5" fmla="*/ 5940000 h 5940000"/>
              <a:gd name="connsiteX0" fmla="*/ 13204 w 238228"/>
              <a:gd name="connsiteY0" fmla="*/ 5940000 h 5940000"/>
              <a:gd name="connsiteX1" fmla="*/ 0 w 238228"/>
              <a:gd name="connsiteY1" fmla="*/ 4730313 h 5940000"/>
              <a:gd name="connsiteX2" fmla="*/ 13204 w 238228"/>
              <a:gd name="connsiteY2" fmla="*/ 0 h 5940000"/>
              <a:gd name="connsiteX3" fmla="*/ 238228 w 238228"/>
              <a:gd name="connsiteY3" fmla="*/ 0 h 5940000"/>
              <a:gd name="connsiteX4" fmla="*/ 233662 w 238228"/>
              <a:gd name="connsiteY4" fmla="*/ 5231404 h 5940000"/>
              <a:gd name="connsiteX0" fmla="*/ 0 w 238228"/>
              <a:gd name="connsiteY0" fmla="*/ 4730313 h 5231404"/>
              <a:gd name="connsiteX1" fmla="*/ 13204 w 238228"/>
              <a:gd name="connsiteY1" fmla="*/ 0 h 5231404"/>
              <a:gd name="connsiteX2" fmla="*/ 238228 w 238228"/>
              <a:gd name="connsiteY2" fmla="*/ 0 h 5231404"/>
              <a:gd name="connsiteX3" fmla="*/ 233662 w 238228"/>
              <a:gd name="connsiteY3" fmla="*/ 5231404 h 5231404"/>
              <a:gd name="connsiteX0" fmla="*/ 25527 w 263755"/>
              <a:gd name="connsiteY0" fmla="*/ 5354752 h 5855843"/>
              <a:gd name="connsiteX1" fmla="*/ 31368 w 263755"/>
              <a:gd name="connsiteY1" fmla="*/ 788385 h 5855843"/>
              <a:gd name="connsiteX2" fmla="*/ 38731 w 263755"/>
              <a:gd name="connsiteY2" fmla="*/ 624439 h 5855843"/>
              <a:gd name="connsiteX3" fmla="*/ 263755 w 263755"/>
              <a:gd name="connsiteY3" fmla="*/ 624439 h 5855843"/>
              <a:gd name="connsiteX4" fmla="*/ 259189 w 263755"/>
              <a:gd name="connsiteY4" fmla="*/ 5855843 h 5855843"/>
              <a:gd name="connsiteX0" fmla="*/ 25527 w 276123"/>
              <a:gd name="connsiteY0" fmla="*/ 5354752 h 5855843"/>
              <a:gd name="connsiteX1" fmla="*/ 31368 w 276123"/>
              <a:gd name="connsiteY1" fmla="*/ 788385 h 5855843"/>
              <a:gd name="connsiteX2" fmla="*/ 38731 w 276123"/>
              <a:gd name="connsiteY2" fmla="*/ 624439 h 5855843"/>
              <a:gd name="connsiteX3" fmla="*/ 263755 w 276123"/>
              <a:gd name="connsiteY3" fmla="*/ 624439 h 5855843"/>
              <a:gd name="connsiteX4" fmla="*/ 276123 w 276123"/>
              <a:gd name="connsiteY4" fmla="*/ 709449 h 5855843"/>
              <a:gd name="connsiteX5" fmla="*/ 259189 w 276123"/>
              <a:gd name="connsiteY5" fmla="*/ 5855843 h 5855843"/>
              <a:gd name="connsiteX0" fmla="*/ 25527 w 276123"/>
              <a:gd name="connsiteY0" fmla="*/ 5354752 h 5855843"/>
              <a:gd name="connsiteX1" fmla="*/ 31368 w 276123"/>
              <a:gd name="connsiteY1" fmla="*/ 788385 h 5855843"/>
              <a:gd name="connsiteX2" fmla="*/ 38731 w 276123"/>
              <a:gd name="connsiteY2" fmla="*/ 624439 h 5855843"/>
              <a:gd name="connsiteX3" fmla="*/ 263755 w 276123"/>
              <a:gd name="connsiteY3" fmla="*/ 624439 h 5855843"/>
              <a:gd name="connsiteX4" fmla="*/ 276123 w 276123"/>
              <a:gd name="connsiteY4" fmla="*/ 709449 h 5855843"/>
              <a:gd name="connsiteX5" fmla="*/ 259189 w 276123"/>
              <a:gd name="connsiteY5" fmla="*/ 5855843 h 5855843"/>
              <a:gd name="connsiteX0" fmla="*/ 25527 w 276123"/>
              <a:gd name="connsiteY0" fmla="*/ 5354752 h 5855843"/>
              <a:gd name="connsiteX1" fmla="*/ 31368 w 276123"/>
              <a:gd name="connsiteY1" fmla="*/ 788385 h 5855843"/>
              <a:gd name="connsiteX2" fmla="*/ 38731 w 276123"/>
              <a:gd name="connsiteY2" fmla="*/ 624439 h 5855843"/>
              <a:gd name="connsiteX3" fmla="*/ 263755 w 276123"/>
              <a:gd name="connsiteY3" fmla="*/ 624439 h 5855843"/>
              <a:gd name="connsiteX4" fmla="*/ 276123 w 276123"/>
              <a:gd name="connsiteY4" fmla="*/ 709449 h 5855843"/>
              <a:gd name="connsiteX5" fmla="*/ 259189 w 276123"/>
              <a:gd name="connsiteY5" fmla="*/ 5855843 h 5855843"/>
              <a:gd name="connsiteX0" fmla="*/ 25527 w 303320"/>
              <a:gd name="connsiteY0" fmla="*/ 5517200 h 6018291"/>
              <a:gd name="connsiteX1" fmla="*/ 31368 w 303320"/>
              <a:gd name="connsiteY1" fmla="*/ 950833 h 6018291"/>
              <a:gd name="connsiteX2" fmla="*/ 38731 w 303320"/>
              <a:gd name="connsiteY2" fmla="*/ 786887 h 6018291"/>
              <a:gd name="connsiteX3" fmla="*/ 263755 w 303320"/>
              <a:gd name="connsiteY3" fmla="*/ 786887 h 6018291"/>
              <a:gd name="connsiteX4" fmla="*/ 276123 w 303320"/>
              <a:gd name="connsiteY4" fmla="*/ 871897 h 6018291"/>
              <a:gd name="connsiteX5" fmla="*/ 259189 w 303320"/>
              <a:gd name="connsiteY5" fmla="*/ 6018291 h 6018291"/>
              <a:gd name="connsiteX0" fmla="*/ 27588 w 278184"/>
              <a:gd name="connsiteY0" fmla="*/ 5517204 h 6018295"/>
              <a:gd name="connsiteX1" fmla="*/ 33429 w 278184"/>
              <a:gd name="connsiteY1" fmla="*/ 950837 h 6018295"/>
              <a:gd name="connsiteX2" fmla="*/ 40792 w 278184"/>
              <a:gd name="connsiteY2" fmla="*/ 786891 h 6018295"/>
              <a:gd name="connsiteX3" fmla="*/ 278184 w 278184"/>
              <a:gd name="connsiteY3" fmla="*/ 871901 h 6018295"/>
              <a:gd name="connsiteX4" fmla="*/ 261250 w 278184"/>
              <a:gd name="connsiteY4" fmla="*/ 6018295 h 6018295"/>
              <a:gd name="connsiteX0" fmla="*/ 34378 w 316483"/>
              <a:gd name="connsiteY0" fmla="*/ 5517204 h 6018295"/>
              <a:gd name="connsiteX1" fmla="*/ 40219 w 316483"/>
              <a:gd name="connsiteY1" fmla="*/ 950837 h 6018295"/>
              <a:gd name="connsiteX2" fmla="*/ 275691 w 316483"/>
              <a:gd name="connsiteY2" fmla="*/ 597150 h 6018295"/>
              <a:gd name="connsiteX3" fmla="*/ 284974 w 316483"/>
              <a:gd name="connsiteY3" fmla="*/ 871901 h 6018295"/>
              <a:gd name="connsiteX4" fmla="*/ 268040 w 316483"/>
              <a:gd name="connsiteY4" fmla="*/ 6018295 h 6018295"/>
              <a:gd name="connsiteX0" fmla="*/ 34378 w 316483"/>
              <a:gd name="connsiteY0" fmla="*/ 5517204 h 6018295"/>
              <a:gd name="connsiteX1" fmla="*/ 40219 w 316483"/>
              <a:gd name="connsiteY1" fmla="*/ 950837 h 6018295"/>
              <a:gd name="connsiteX2" fmla="*/ 275691 w 316483"/>
              <a:gd name="connsiteY2" fmla="*/ 597150 h 6018295"/>
              <a:gd name="connsiteX3" fmla="*/ 284974 w 316483"/>
              <a:gd name="connsiteY3" fmla="*/ 871901 h 6018295"/>
              <a:gd name="connsiteX4" fmla="*/ 268040 w 316483"/>
              <a:gd name="connsiteY4" fmla="*/ 6018295 h 6018295"/>
              <a:gd name="connsiteX0" fmla="*/ 34378 w 316483"/>
              <a:gd name="connsiteY0" fmla="*/ 5517204 h 6018295"/>
              <a:gd name="connsiteX1" fmla="*/ 40219 w 316483"/>
              <a:gd name="connsiteY1" fmla="*/ 950837 h 6018295"/>
              <a:gd name="connsiteX2" fmla="*/ 275691 w 316483"/>
              <a:gd name="connsiteY2" fmla="*/ 597150 h 6018295"/>
              <a:gd name="connsiteX3" fmla="*/ 284974 w 316483"/>
              <a:gd name="connsiteY3" fmla="*/ 871901 h 6018295"/>
              <a:gd name="connsiteX4" fmla="*/ 268040 w 316483"/>
              <a:gd name="connsiteY4" fmla="*/ 6018295 h 6018295"/>
              <a:gd name="connsiteX0" fmla="*/ 34378 w 316483"/>
              <a:gd name="connsiteY0" fmla="*/ 5517204 h 6018295"/>
              <a:gd name="connsiteX1" fmla="*/ 40219 w 316483"/>
              <a:gd name="connsiteY1" fmla="*/ 950837 h 6018295"/>
              <a:gd name="connsiteX2" fmla="*/ 275691 w 316483"/>
              <a:gd name="connsiteY2" fmla="*/ 597150 h 6018295"/>
              <a:gd name="connsiteX3" fmla="*/ 284974 w 316483"/>
              <a:gd name="connsiteY3" fmla="*/ 871901 h 6018295"/>
              <a:gd name="connsiteX4" fmla="*/ 268040 w 316483"/>
              <a:gd name="connsiteY4" fmla="*/ 6018295 h 6018295"/>
              <a:gd name="connsiteX0" fmla="*/ 69355 w 319951"/>
              <a:gd name="connsiteY0" fmla="*/ 5517204 h 6018295"/>
              <a:gd name="connsiteX1" fmla="*/ 75196 w 319951"/>
              <a:gd name="connsiteY1" fmla="*/ 950837 h 6018295"/>
              <a:gd name="connsiteX2" fmla="*/ 188304 w 319951"/>
              <a:gd name="connsiteY2" fmla="*/ 654210 h 6018295"/>
              <a:gd name="connsiteX3" fmla="*/ 319951 w 319951"/>
              <a:gd name="connsiteY3" fmla="*/ 871901 h 6018295"/>
              <a:gd name="connsiteX4" fmla="*/ 303017 w 319951"/>
              <a:gd name="connsiteY4" fmla="*/ 6018295 h 6018295"/>
              <a:gd name="connsiteX0" fmla="*/ 53084 w 303680"/>
              <a:gd name="connsiteY0" fmla="*/ 5517204 h 6018295"/>
              <a:gd name="connsiteX1" fmla="*/ 58925 w 303680"/>
              <a:gd name="connsiteY1" fmla="*/ 950837 h 6018295"/>
              <a:gd name="connsiteX2" fmla="*/ 188304 w 303680"/>
              <a:gd name="connsiteY2" fmla="*/ 795595 h 6018295"/>
              <a:gd name="connsiteX3" fmla="*/ 303680 w 303680"/>
              <a:gd name="connsiteY3" fmla="*/ 871901 h 6018295"/>
              <a:gd name="connsiteX4" fmla="*/ 286746 w 303680"/>
              <a:gd name="connsiteY4" fmla="*/ 6018295 h 6018295"/>
              <a:gd name="connsiteX0" fmla="*/ 16696 w 267292"/>
              <a:gd name="connsiteY0" fmla="*/ 5517204 h 6018295"/>
              <a:gd name="connsiteX1" fmla="*/ 22537 w 267292"/>
              <a:gd name="connsiteY1" fmla="*/ 950837 h 6018295"/>
              <a:gd name="connsiteX2" fmla="*/ 151916 w 267292"/>
              <a:gd name="connsiteY2" fmla="*/ 795595 h 6018295"/>
              <a:gd name="connsiteX3" fmla="*/ 267292 w 267292"/>
              <a:gd name="connsiteY3" fmla="*/ 871901 h 6018295"/>
              <a:gd name="connsiteX4" fmla="*/ 250358 w 267292"/>
              <a:gd name="connsiteY4" fmla="*/ 6018295 h 6018295"/>
              <a:gd name="connsiteX0" fmla="*/ 16696 w 267292"/>
              <a:gd name="connsiteY0" fmla="*/ 5517204 h 6018295"/>
              <a:gd name="connsiteX1" fmla="*/ 22537 w 267292"/>
              <a:gd name="connsiteY1" fmla="*/ 950837 h 6018295"/>
              <a:gd name="connsiteX2" fmla="*/ 151916 w 267292"/>
              <a:gd name="connsiteY2" fmla="*/ 795595 h 6018295"/>
              <a:gd name="connsiteX3" fmla="*/ 267292 w 267292"/>
              <a:gd name="connsiteY3" fmla="*/ 871901 h 6018295"/>
              <a:gd name="connsiteX4" fmla="*/ 250358 w 267292"/>
              <a:gd name="connsiteY4" fmla="*/ 6018295 h 6018295"/>
              <a:gd name="connsiteX0" fmla="*/ 11098 w 261694"/>
              <a:gd name="connsiteY0" fmla="*/ 5517204 h 6018295"/>
              <a:gd name="connsiteX1" fmla="*/ 16939 w 261694"/>
              <a:gd name="connsiteY1" fmla="*/ 950837 h 6018295"/>
              <a:gd name="connsiteX2" fmla="*/ 146318 w 261694"/>
              <a:gd name="connsiteY2" fmla="*/ 795595 h 6018295"/>
              <a:gd name="connsiteX3" fmla="*/ 261694 w 261694"/>
              <a:gd name="connsiteY3" fmla="*/ 871901 h 6018295"/>
              <a:gd name="connsiteX4" fmla="*/ 244760 w 261694"/>
              <a:gd name="connsiteY4" fmla="*/ 6018295 h 6018295"/>
              <a:gd name="connsiteX0" fmla="*/ 11098 w 267554"/>
              <a:gd name="connsiteY0" fmla="*/ 5517204 h 6018295"/>
              <a:gd name="connsiteX1" fmla="*/ 16939 w 267554"/>
              <a:gd name="connsiteY1" fmla="*/ 950837 h 6018295"/>
              <a:gd name="connsiteX2" fmla="*/ 146318 w 267554"/>
              <a:gd name="connsiteY2" fmla="*/ 795595 h 6018295"/>
              <a:gd name="connsiteX3" fmla="*/ 261694 w 267554"/>
              <a:gd name="connsiteY3" fmla="*/ 871901 h 6018295"/>
              <a:gd name="connsiteX4" fmla="*/ 244760 w 267554"/>
              <a:gd name="connsiteY4" fmla="*/ 6018295 h 6018295"/>
              <a:gd name="connsiteX0" fmla="*/ 14720 w 271176"/>
              <a:gd name="connsiteY0" fmla="*/ 4734765 h 5235856"/>
              <a:gd name="connsiteX1" fmla="*/ 20561 w 271176"/>
              <a:gd name="connsiteY1" fmla="*/ 168398 h 5235856"/>
              <a:gd name="connsiteX2" fmla="*/ 149940 w 271176"/>
              <a:gd name="connsiteY2" fmla="*/ 13156 h 5235856"/>
              <a:gd name="connsiteX3" fmla="*/ 265316 w 271176"/>
              <a:gd name="connsiteY3" fmla="*/ 89462 h 5235856"/>
              <a:gd name="connsiteX4" fmla="*/ 248382 w 271176"/>
              <a:gd name="connsiteY4" fmla="*/ 5235856 h 5235856"/>
              <a:gd name="connsiteX0" fmla="*/ 14720 w 271176"/>
              <a:gd name="connsiteY0" fmla="*/ 4734765 h 5235856"/>
              <a:gd name="connsiteX1" fmla="*/ 20561 w 271176"/>
              <a:gd name="connsiteY1" fmla="*/ 168398 h 5235856"/>
              <a:gd name="connsiteX2" fmla="*/ 149940 w 271176"/>
              <a:gd name="connsiteY2" fmla="*/ 13156 h 5235856"/>
              <a:gd name="connsiteX3" fmla="*/ 265316 w 271176"/>
              <a:gd name="connsiteY3" fmla="*/ 89462 h 5235856"/>
              <a:gd name="connsiteX4" fmla="*/ 248382 w 271176"/>
              <a:gd name="connsiteY4" fmla="*/ 5235856 h 5235856"/>
              <a:gd name="connsiteX0" fmla="*/ 14720 w 271176"/>
              <a:gd name="connsiteY0" fmla="*/ 4734765 h 5235856"/>
              <a:gd name="connsiteX1" fmla="*/ 20561 w 271176"/>
              <a:gd name="connsiteY1" fmla="*/ 168398 h 5235856"/>
              <a:gd name="connsiteX2" fmla="*/ 149940 w 271176"/>
              <a:gd name="connsiteY2" fmla="*/ 13156 h 5235856"/>
              <a:gd name="connsiteX3" fmla="*/ 265316 w 271176"/>
              <a:gd name="connsiteY3" fmla="*/ 89462 h 5235856"/>
              <a:gd name="connsiteX4" fmla="*/ 248382 w 271176"/>
              <a:gd name="connsiteY4" fmla="*/ 5235856 h 5235856"/>
              <a:gd name="connsiteX0" fmla="*/ 14720 w 300269"/>
              <a:gd name="connsiteY0" fmla="*/ 4793681 h 5294772"/>
              <a:gd name="connsiteX1" fmla="*/ 20561 w 300269"/>
              <a:gd name="connsiteY1" fmla="*/ 227314 h 5294772"/>
              <a:gd name="connsiteX2" fmla="*/ 149940 w 300269"/>
              <a:gd name="connsiteY2" fmla="*/ 72072 h 5294772"/>
              <a:gd name="connsiteX3" fmla="*/ 265316 w 300269"/>
              <a:gd name="connsiteY3" fmla="*/ 148378 h 5294772"/>
              <a:gd name="connsiteX4" fmla="*/ 248382 w 300269"/>
              <a:gd name="connsiteY4" fmla="*/ 5294772 h 5294772"/>
              <a:gd name="connsiteX0" fmla="*/ 14720 w 300269"/>
              <a:gd name="connsiteY0" fmla="*/ 4793681 h 5294772"/>
              <a:gd name="connsiteX1" fmla="*/ 20561 w 300269"/>
              <a:gd name="connsiteY1" fmla="*/ 227314 h 5294772"/>
              <a:gd name="connsiteX2" fmla="*/ 149940 w 300269"/>
              <a:gd name="connsiteY2" fmla="*/ 72072 h 5294772"/>
              <a:gd name="connsiteX3" fmla="*/ 265316 w 300269"/>
              <a:gd name="connsiteY3" fmla="*/ 148378 h 5294772"/>
              <a:gd name="connsiteX4" fmla="*/ 248382 w 300269"/>
              <a:gd name="connsiteY4" fmla="*/ 5294772 h 5294772"/>
              <a:gd name="connsiteX0" fmla="*/ 11098 w 296647"/>
              <a:gd name="connsiteY0" fmla="*/ 4793681 h 5294772"/>
              <a:gd name="connsiteX1" fmla="*/ 16939 w 296647"/>
              <a:gd name="connsiteY1" fmla="*/ 227314 h 5294772"/>
              <a:gd name="connsiteX2" fmla="*/ 146318 w 296647"/>
              <a:gd name="connsiteY2" fmla="*/ 72072 h 5294772"/>
              <a:gd name="connsiteX3" fmla="*/ 261694 w 296647"/>
              <a:gd name="connsiteY3" fmla="*/ 148378 h 5294772"/>
              <a:gd name="connsiteX4" fmla="*/ 244760 w 296647"/>
              <a:gd name="connsiteY4" fmla="*/ 5294772 h 5294772"/>
              <a:gd name="connsiteX0" fmla="*/ 11098 w 296647"/>
              <a:gd name="connsiteY0" fmla="*/ 4793681 h 5294772"/>
              <a:gd name="connsiteX1" fmla="*/ 16939 w 296647"/>
              <a:gd name="connsiteY1" fmla="*/ 227314 h 5294772"/>
              <a:gd name="connsiteX2" fmla="*/ 146318 w 296647"/>
              <a:gd name="connsiteY2" fmla="*/ 72072 h 5294772"/>
              <a:gd name="connsiteX3" fmla="*/ 261694 w 296647"/>
              <a:gd name="connsiteY3" fmla="*/ 148378 h 5294772"/>
              <a:gd name="connsiteX4" fmla="*/ 244760 w 296647"/>
              <a:gd name="connsiteY4" fmla="*/ 5294772 h 5294772"/>
              <a:gd name="connsiteX0" fmla="*/ 11098 w 261694"/>
              <a:gd name="connsiteY0" fmla="*/ 4721609 h 5222700"/>
              <a:gd name="connsiteX1" fmla="*/ 16939 w 261694"/>
              <a:gd name="connsiteY1" fmla="*/ 155242 h 5222700"/>
              <a:gd name="connsiteX2" fmla="*/ 146318 w 261694"/>
              <a:gd name="connsiteY2" fmla="*/ 0 h 5222700"/>
              <a:gd name="connsiteX3" fmla="*/ 261694 w 261694"/>
              <a:gd name="connsiteY3" fmla="*/ 76306 h 5222700"/>
              <a:gd name="connsiteX4" fmla="*/ 244760 w 261694"/>
              <a:gd name="connsiteY4" fmla="*/ 5222700 h 5222700"/>
              <a:gd name="connsiteX0" fmla="*/ 11098 w 261694"/>
              <a:gd name="connsiteY0" fmla="*/ 5489879 h 5990970"/>
              <a:gd name="connsiteX1" fmla="*/ 16939 w 261694"/>
              <a:gd name="connsiteY1" fmla="*/ 923512 h 5990970"/>
              <a:gd name="connsiteX2" fmla="*/ 261694 w 261694"/>
              <a:gd name="connsiteY2" fmla="*/ 844576 h 5990970"/>
              <a:gd name="connsiteX3" fmla="*/ 244760 w 261694"/>
              <a:gd name="connsiteY3" fmla="*/ 5990970 h 5990970"/>
              <a:gd name="connsiteX0" fmla="*/ 11098 w 261694"/>
              <a:gd name="connsiteY0" fmla="*/ 5340584 h 5841675"/>
              <a:gd name="connsiteX1" fmla="*/ 16939 w 261694"/>
              <a:gd name="connsiteY1" fmla="*/ 774217 h 5841675"/>
              <a:gd name="connsiteX2" fmla="*/ 261694 w 261694"/>
              <a:gd name="connsiteY2" fmla="*/ 695281 h 5841675"/>
              <a:gd name="connsiteX3" fmla="*/ 244760 w 261694"/>
              <a:gd name="connsiteY3" fmla="*/ 5841675 h 5841675"/>
              <a:gd name="connsiteX0" fmla="*/ 11098 w 261694"/>
              <a:gd name="connsiteY0" fmla="*/ 4645303 h 5146394"/>
              <a:gd name="connsiteX1" fmla="*/ 16939 w 261694"/>
              <a:gd name="connsiteY1" fmla="*/ 78936 h 5146394"/>
              <a:gd name="connsiteX2" fmla="*/ 261694 w 261694"/>
              <a:gd name="connsiteY2" fmla="*/ 0 h 5146394"/>
              <a:gd name="connsiteX3" fmla="*/ 244760 w 261694"/>
              <a:gd name="connsiteY3" fmla="*/ 5146394 h 514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694" h="5146394">
                <a:moveTo>
                  <a:pt x="11098" y="4645303"/>
                </a:moveTo>
                <a:cubicBezTo>
                  <a:pt x="12071" y="3884242"/>
                  <a:pt x="0" y="863376"/>
                  <a:pt x="16939" y="78936"/>
                </a:cubicBezTo>
                <a:cubicBezTo>
                  <a:pt x="108409" y="43851"/>
                  <a:pt x="143744" y="42053"/>
                  <a:pt x="261694" y="0"/>
                </a:cubicBezTo>
                <a:cubicBezTo>
                  <a:pt x="256049" y="1715465"/>
                  <a:pt x="250405" y="3430929"/>
                  <a:pt x="244760" y="5146394"/>
                </a:cubicBezTo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 rtl="0" eaLnBrk="1" fontAlgn="base" hangingPunct="1">
              <a:spcBef>
                <a:spcPct val="0"/>
              </a:spcBef>
              <a:spcAft>
                <a:spcPct val="0"/>
              </a:spcAft>
            </a:pPr>
            <a:endParaRPr kumimoji="1" lang="zh-TW" altLang="en-US" sz="1800" kern="1200">
              <a:solidFill>
                <a:schemeClr val="tx1"/>
              </a:solidFill>
              <a:latin typeface="Gill Sans MT" pitchFamily="34" charset="0"/>
              <a:ea typeface="Noto Sans CJK SC Medium" pitchFamily="34" charset="-128"/>
              <a:cs typeface="新細明體" pitchFamily="-65" charset="-120"/>
            </a:endParaRPr>
          </a:p>
        </p:txBody>
      </p:sp>
      <p:sp>
        <p:nvSpPr>
          <p:cNvPr id="16" name="內容版面配置區 16"/>
          <p:cNvSpPr>
            <a:spLocks noGrp="1"/>
          </p:cNvSpPr>
          <p:nvPr>
            <p:ph sz="quarter" idx="22" hasCustomPrompt="1"/>
          </p:nvPr>
        </p:nvSpPr>
        <p:spPr>
          <a:xfrm>
            <a:off x="1871700" y="1959683"/>
            <a:ext cx="6975775" cy="2862317"/>
          </a:xfrm>
        </p:spPr>
        <p:txBody>
          <a:bodyPr>
            <a:normAutofit/>
          </a:bodyPr>
          <a:lstStyle>
            <a:lvl1pPr>
              <a:buNone/>
              <a:defRPr sz="30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1pPr>
            <a:lvl2pPr>
              <a:defRPr baseline="0">
                <a:solidFill>
                  <a:srgbClr val="333333"/>
                </a:solidFill>
                <a:latin typeface="Gill Sans MT" pitchFamily="34" charset="0"/>
                <a:ea typeface="微軟正黑體" pitchFamily="34" charset="-120"/>
              </a:defRPr>
            </a:lvl2pPr>
            <a:lvl3pPr>
              <a:defRPr baseline="0">
                <a:solidFill>
                  <a:srgbClr val="333333"/>
                </a:solidFill>
                <a:latin typeface="Gill Sans MT" pitchFamily="34" charset="0"/>
                <a:ea typeface="微軟正黑體" pitchFamily="34" charset="-120"/>
              </a:defRPr>
            </a:lvl3pPr>
          </a:lstStyle>
          <a:p>
            <a:r>
              <a:rPr lang="en-US" altLang="zh-TW" dirty="0" smtClean="0"/>
              <a:t>Divider Title </a:t>
            </a:r>
            <a:r>
              <a:rPr lang="zh-TW" altLang="en-US" dirty="0" smtClean="0"/>
              <a:t>分隔頁</a:t>
            </a:r>
          </a:p>
          <a:p>
            <a:r>
              <a:rPr lang="en-US" altLang="zh-TW" dirty="0" smtClean="0"/>
              <a:t>Gill Sans MT or </a:t>
            </a:r>
            <a:r>
              <a:rPr lang="zh-TW" altLang="en-US" dirty="0" smtClean="0"/>
              <a:t>微軟正黑</a:t>
            </a: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ntent_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手繪多邊形 9"/>
          <p:cNvSpPr/>
          <p:nvPr userDrawn="1"/>
        </p:nvSpPr>
        <p:spPr>
          <a:xfrm rot="10800000" flipH="1">
            <a:off x="0" y="-22579"/>
            <a:ext cx="4945870" cy="5166077"/>
          </a:xfrm>
          <a:custGeom>
            <a:avLst/>
            <a:gdLst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5143500 w 5143500"/>
              <a:gd name="connsiteY2" fmla="*/ 5143500 h 5143500"/>
              <a:gd name="connsiteX3" fmla="*/ 0 w 5143500"/>
              <a:gd name="connsiteY3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1628775 w 5143500"/>
              <a:gd name="connsiteY2" fmla="*/ 161925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2726795 w 5143500"/>
              <a:gd name="connsiteY2" fmla="*/ 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0 w 5143500"/>
              <a:gd name="connsiteY0" fmla="*/ 5143500 h 5166077"/>
              <a:gd name="connsiteX1" fmla="*/ 0 w 5143500"/>
              <a:gd name="connsiteY1" fmla="*/ 0 h 5166077"/>
              <a:gd name="connsiteX2" fmla="*/ 2726795 w 5143500"/>
              <a:gd name="connsiteY2" fmla="*/ 0 h 5166077"/>
              <a:gd name="connsiteX3" fmla="*/ 5143500 w 5143500"/>
              <a:gd name="connsiteY3" fmla="*/ 5143500 h 5166077"/>
              <a:gd name="connsiteX4" fmla="*/ 209782 w 5143500"/>
              <a:gd name="connsiteY4" fmla="*/ 5166077 h 5166077"/>
              <a:gd name="connsiteX5" fmla="*/ 0 w 5143500"/>
              <a:gd name="connsiteY5" fmla="*/ 5143500 h 5166077"/>
              <a:gd name="connsiteX0" fmla="*/ 0 w 5143500"/>
              <a:gd name="connsiteY0" fmla="*/ 5143500 h 5166077"/>
              <a:gd name="connsiteX1" fmla="*/ 0 w 5143500"/>
              <a:gd name="connsiteY1" fmla="*/ 0 h 5166077"/>
              <a:gd name="connsiteX2" fmla="*/ 198495 w 5143500"/>
              <a:gd name="connsiteY2" fmla="*/ 18342 h 5166077"/>
              <a:gd name="connsiteX3" fmla="*/ 2726795 w 5143500"/>
              <a:gd name="connsiteY3" fmla="*/ 0 h 5166077"/>
              <a:gd name="connsiteX4" fmla="*/ 5143500 w 5143500"/>
              <a:gd name="connsiteY4" fmla="*/ 5143500 h 5166077"/>
              <a:gd name="connsiteX5" fmla="*/ 209782 w 5143500"/>
              <a:gd name="connsiteY5" fmla="*/ 5166077 h 5166077"/>
              <a:gd name="connsiteX6" fmla="*/ 0 w 5143500"/>
              <a:gd name="connsiteY6" fmla="*/ 5143500 h 5166077"/>
              <a:gd name="connsiteX0" fmla="*/ 0 w 5143500"/>
              <a:gd name="connsiteY0" fmla="*/ 5143500 h 5166077"/>
              <a:gd name="connsiteX1" fmla="*/ 198495 w 5143500"/>
              <a:gd name="connsiteY1" fmla="*/ 18342 h 5166077"/>
              <a:gd name="connsiteX2" fmla="*/ 2726795 w 5143500"/>
              <a:gd name="connsiteY2" fmla="*/ 0 h 5166077"/>
              <a:gd name="connsiteX3" fmla="*/ 5143500 w 5143500"/>
              <a:gd name="connsiteY3" fmla="*/ 5143500 h 5166077"/>
              <a:gd name="connsiteX4" fmla="*/ 209782 w 5143500"/>
              <a:gd name="connsiteY4" fmla="*/ 5166077 h 5166077"/>
              <a:gd name="connsiteX5" fmla="*/ 0 w 5143500"/>
              <a:gd name="connsiteY5" fmla="*/ 5143500 h 5166077"/>
              <a:gd name="connsiteX0" fmla="*/ 11287 w 4945005"/>
              <a:gd name="connsiteY0" fmla="*/ 5166077 h 5166077"/>
              <a:gd name="connsiteX1" fmla="*/ 0 w 4945005"/>
              <a:gd name="connsiteY1" fmla="*/ 18342 h 5166077"/>
              <a:gd name="connsiteX2" fmla="*/ 2528300 w 4945005"/>
              <a:gd name="connsiteY2" fmla="*/ 0 h 5166077"/>
              <a:gd name="connsiteX3" fmla="*/ 4945005 w 4945005"/>
              <a:gd name="connsiteY3" fmla="*/ 5143500 h 5166077"/>
              <a:gd name="connsiteX4" fmla="*/ 11287 w 4945005"/>
              <a:gd name="connsiteY4" fmla="*/ 5166077 h 5166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5005" h="5166077">
                <a:moveTo>
                  <a:pt x="11287" y="5166077"/>
                </a:moveTo>
                <a:cubicBezTo>
                  <a:pt x="7525" y="3450165"/>
                  <a:pt x="3762" y="1734254"/>
                  <a:pt x="0" y="18342"/>
                </a:cubicBezTo>
                <a:lnTo>
                  <a:pt x="2528300" y="0"/>
                </a:lnTo>
                <a:lnTo>
                  <a:pt x="4945005" y="5143500"/>
                </a:lnTo>
                <a:lnTo>
                  <a:pt x="11287" y="5166077"/>
                </a:lnTo>
                <a:close/>
              </a:path>
            </a:pathLst>
          </a:cu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內容版面配置區 16"/>
          <p:cNvSpPr>
            <a:spLocks noGrp="1"/>
          </p:cNvSpPr>
          <p:nvPr>
            <p:ph sz="quarter" idx="22" hasCustomPrompt="1"/>
          </p:nvPr>
        </p:nvSpPr>
        <p:spPr>
          <a:xfrm>
            <a:off x="4436985" y="996575"/>
            <a:ext cx="4455495" cy="3582397"/>
          </a:xfrm>
        </p:spPr>
        <p:txBody>
          <a:bodyPr/>
          <a:lstStyle>
            <a:lvl1pPr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1pPr>
            <a:lvl2pPr>
              <a:defRPr baseline="0">
                <a:solidFill>
                  <a:srgbClr val="333333"/>
                </a:solidFill>
                <a:latin typeface="Gill Sans MT" pitchFamily="34" charset="0"/>
                <a:ea typeface="微軟正黑體" pitchFamily="34" charset="-120"/>
              </a:defRPr>
            </a:lvl2pPr>
            <a:lvl3pPr>
              <a:defRPr baseline="0">
                <a:solidFill>
                  <a:srgbClr val="333333"/>
                </a:solidFill>
                <a:latin typeface="Gill Sans MT" pitchFamily="34" charset="0"/>
                <a:ea typeface="微軟正黑體" pitchFamily="34" charset="-120"/>
              </a:defRPr>
            </a:lvl3pPr>
          </a:lstStyle>
          <a:p>
            <a:r>
              <a:rPr lang="en-US" altLang="zh-TW" dirty="0" smtClean="0"/>
              <a:t>Gill Sans MT</a:t>
            </a:r>
          </a:p>
          <a:p>
            <a:r>
              <a:rPr lang="zh-TW" altLang="en-US" dirty="0" smtClean="0"/>
              <a:t>微軟正黑</a:t>
            </a:r>
          </a:p>
        </p:txBody>
      </p:sp>
      <p:sp>
        <p:nvSpPr>
          <p:cNvPr id="13" name="手繪多邊形 12"/>
          <p:cNvSpPr/>
          <p:nvPr userDrawn="1"/>
        </p:nvSpPr>
        <p:spPr>
          <a:xfrm rot="1500000">
            <a:off x="3274340" y="-361683"/>
            <a:ext cx="228474" cy="5876770"/>
          </a:xfrm>
          <a:custGeom>
            <a:avLst/>
            <a:gdLst>
              <a:gd name="connsiteX0" fmla="*/ 0 w 225024"/>
              <a:gd name="connsiteY0" fmla="*/ 0 h 5940000"/>
              <a:gd name="connsiteX1" fmla="*/ 225024 w 225024"/>
              <a:gd name="connsiteY1" fmla="*/ 0 h 5940000"/>
              <a:gd name="connsiteX2" fmla="*/ 225024 w 225024"/>
              <a:gd name="connsiteY2" fmla="*/ 5940000 h 5940000"/>
              <a:gd name="connsiteX3" fmla="*/ 0 w 225024"/>
              <a:gd name="connsiteY3" fmla="*/ 5940000 h 5940000"/>
              <a:gd name="connsiteX4" fmla="*/ 0 w 225024"/>
              <a:gd name="connsiteY4" fmla="*/ 0 h 5940000"/>
              <a:gd name="connsiteX0" fmla="*/ 9369 w 234393"/>
              <a:gd name="connsiteY0" fmla="*/ 0 h 5940000"/>
              <a:gd name="connsiteX1" fmla="*/ 234393 w 234393"/>
              <a:gd name="connsiteY1" fmla="*/ 0 h 5940000"/>
              <a:gd name="connsiteX2" fmla="*/ 234393 w 234393"/>
              <a:gd name="connsiteY2" fmla="*/ 5940000 h 5940000"/>
              <a:gd name="connsiteX3" fmla="*/ 9369 w 234393"/>
              <a:gd name="connsiteY3" fmla="*/ 5940000 h 5940000"/>
              <a:gd name="connsiteX4" fmla="*/ 0 w 234393"/>
              <a:gd name="connsiteY4" fmla="*/ 159259 h 5940000"/>
              <a:gd name="connsiteX5" fmla="*/ 9369 w 234393"/>
              <a:gd name="connsiteY5" fmla="*/ 0 h 5940000"/>
              <a:gd name="connsiteX0" fmla="*/ 9369 w 234393"/>
              <a:gd name="connsiteY0" fmla="*/ 0 h 5940000"/>
              <a:gd name="connsiteX1" fmla="*/ 234393 w 234393"/>
              <a:gd name="connsiteY1" fmla="*/ 0 h 5940000"/>
              <a:gd name="connsiteX2" fmla="*/ 228474 w 234393"/>
              <a:gd name="connsiteY2" fmla="*/ 63230 h 5940000"/>
              <a:gd name="connsiteX3" fmla="*/ 234393 w 234393"/>
              <a:gd name="connsiteY3" fmla="*/ 5940000 h 5940000"/>
              <a:gd name="connsiteX4" fmla="*/ 9369 w 234393"/>
              <a:gd name="connsiteY4" fmla="*/ 5940000 h 5940000"/>
              <a:gd name="connsiteX5" fmla="*/ 0 w 234393"/>
              <a:gd name="connsiteY5" fmla="*/ 159259 h 5940000"/>
              <a:gd name="connsiteX6" fmla="*/ 9369 w 234393"/>
              <a:gd name="connsiteY6" fmla="*/ 0 h 5940000"/>
              <a:gd name="connsiteX0" fmla="*/ 9369 w 234393"/>
              <a:gd name="connsiteY0" fmla="*/ 0 h 5940000"/>
              <a:gd name="connsiteX1" fmla="*/ 228474 w 234393"/>
              <a:gd name="connsiteY1" fmla="*/ 63230 h 5940000"/>
              <a:gd name="connsiteX2" fmla="*/ 234393 w 234393"/>
              <a:gd name="connsiteY2" fmla="*/ 5940000 h 5940000"/>
              <a:gd name="connsiteX3" fmla="*/ 9369 w 234393"/>
              <a:gd name="connsiteY3" fmla="*/ 5940000 h 5940000"/>
              <a:gd name="connsiteX4" fmla="*/ 0 w 234393"/>
              <a:gd name="connsiteY4" fmla="*/ 159259 h 5940000"/>
              <a:gd name="connsiteX5" fmla="*/ 9369 w 234393"/>
              <a:gd name="connsiteY5" fmla="*/ 0 h 5940000"/>
              <a:gd name="connsiteX0" fmla="*/ 0 w 234393"/>
              <a:gd name="connsiteY0" fmla="*/ 96029 h 5876770"/>
              <a:gd name="connsiteX1" fmla="*/ 228474 w 234393"/>
              <a:gd name="connsiteY1" fmla="*/ 0 h 5876770"/>
              <a:gd name="connsiteX2" fmla="*/ 234393 w 234393"/>
              <a:gd name="connsiteY2" fmla="*/ 5876770 h 5876770"/>
              <a:gd name="connsiteX3" fmla="*/ 9369 w 234393"/>
              <a:gd name="connsiteY3" fmla="*/ 5876770 h 5876770"/>
              <a:gd name="connsiteX4" fmla="*/ 0 w 234393"/>
              <a:gd name="connsiteY4" fmla="*/ 96029 h 5876770"/>
              <a:gd name="connsiteX0" fmla="*/ 0 w 234393"/>
              <a:gd name="connsiteY0" fmla="*/ 96029 h 5876770"/>
              <a:gd name="connsiteX1" fmla="*/ 228474 w 234393"/>
              <a:gd name="connsiteY1" fmla="*/ 0 h 5876770"/>
              <a:gd name="connsiteX2" fmla="*/ 219866 w 234393"/>
              <a:gd name="connsiteY2" fmla="*/ 5773826 h 5876770"/>
              <a:gd name="connsiteX3" fmla="*/ 234393 w 234393"/>
              <a:gd name="connsiteY3" fmla="*/ 5876770 h 5876770"/>
              <a:gd name="connsiteX4" fmla="*/ 9369 w 234393"/>
              <a:gd name="connsiteY4" fmla="*/ 5876770 h 5876770"/>
              <a:gd name="connsiteX5" fmla="*/ 0 w 234393"/>
              <a:gd name="connsiteY5" fmla="*/ 96029 h 5876770"/>
              <a:gd name="connsiteX0" fmla="*/ 0 w 228474"/>
              <a:gd name="connsiteY0" fmla="*/ 96029 h 5876770"/>
              <a:gd name="connsiteX1" fmla="*/ 228474 w 228474"/>
              <a:gd name="connsiteY1" fmla="*/ 0 h 5876770"/>
              <a:gd name="connsiteX2" fmla="*/ 219866 w 228474"/>
              <a:gd name="connsiteY2" fmla="*/ 5773826 h 5876770"/>
              <a:gd name="connsiteX3" fmla="*/ 9369 w 228474"/>
              <a:gd name="connsiteY3" fmla="*/ 5876770 h 5876770"/>
              <a:gd name="connsiteX4" fmla="*/ 0 w 228474"/>
              <a:gd name="connsiteY4" fmla="*/ 96029 h 5876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74" h="5876770">
                <a:moveTo>
                  <a:pt x="0" y="96029"/>
                </a:moveTo>
                <a:lnTo>
                  <a:pt x="228474" y="0"/>
                </a:lnTo>
                <a:cubicBezTo>
                  <a:pt x="225605" y="1924609"/>
                  <a:pt x="222735" y="3849217"/>
                  <a:pt x="219866" y="5773826"/>
                </a:cubicBezTo>
                <a:lnTo>
                  <a:pt x="9369" y="5876770"/>
                </a:lnTo>
                <a:lnTo>
                  <a:pt x="0" y="96029"/>
                </a:lnTo>
                <a:close/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 rtl="0" eaLnBrk="1" fontAlgn="base" hangingPunct="1">
              <a:spcBef>
                <a:spcPct val="0"/>
              </a:spcBef>
              <a:spcAft>
                <a:spcPct val="0"/>
              </a:spcAft>
            </a:pPr>
            <a:endParaRPr kumimoji="1" lang="zh-TW" altLang="en-US" sz="1800" kern="1200">
              <a:solidFill>
                <a:schemeClr val="tx1"/>
              </a:solidFill>
              <a:latin typeface="Gill Sans MT" pitchFamily="34" charset="0"/>
              <a:ea typeface="微軟正黑體" pitchFamily="34" charset="-120"/>
              <a:cs typeface="新細明體" pitchFamily="-65" charset="-120"/>
            </a:endParaRPr>
          </a:p>
        </p:txBody>
      </p:sp>
      <p:sp>
        <p:nvSpPr>
          <p:cNvPr id="14" name="文字版面配置區 12"/>
          <p:cNvSpPr>
            <a:spLocks noGrp="1"/>
          </p:cNvSpPr>
          <p:nvPr>
            <p:ph type="body" sz="quarter" idx="19" hasCustomPrompt="1"/>
          </p:nvPr>
        </p:nvSpPr>
        <p:spPr>
          <a:xfrm>
            <a:off x="530551" y="996575"/>
            <a:ext cx="2421269" cy="1008112"/>
          </a:xfrm>
        </p:spPr>
        <p:txBody>
          <a:bodyPr>
            <a:noAutofit/>
          </a:bodyPr>
          <a:lstStyle>
            <a:lvl1pPr marL="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1" lang="zh-TW" altLang="en-US" sz="3000" b="1" kern="1200" baseline="0" dirty="0" smtClean="0">
                <a:solidFill>
                  <a:srgbClr val="00698E"/>
                </a:solidFill>
                <a:latin typeface="Gill Sans MT" pitchFamily="34" charset="0"/>
                <a:ea typeface="微軟正黑體" pitchFamily="34" charset="-120"/>
                <a:cs typeface="+mn-cs"/>
              </a:defRPr>
            </a:lvl1pPr>
          </a:lstStyle>
          <a:p>
            <a:pPr lvl="0"/>
            <a:r>
              <a:rPr lang="zh-TW" altLang="en-US" dirty="0" smtClean="0"/>
              <a:t>分隔頁</a:t>
            </a:r>
          </a:p>
          <a:p>
            <a:pPr lvl="0"/>
            <a:r>
              <a:rPr lang="en-US" altLang="zh-TW" dirty="0" smtClean="0"/>
              <a:t>Divider </a:t>
            </a:r>
          </a:p>
          <a:p>
            <a:pPr lvl="0"/>
            <a:r>
              <a:rPr lang="en-US" altLang="zh-TW" dirty="0" smtClean="0"/>
              <a:t>Title</a:t>
            </a: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手繪多邊形 9"/>
          <p:cNvSpPr/>
          <p:nvPr userDrawn="1"/>
        </p:nvSpPr>
        <p:spPr>
          <a:xfrm>
            <a:off x="1" y="4731988"/>
            <a:ext cx="9144000" cy="225027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162 h 10162"/>
              <a:gd name="connsiteX1" fmla="*/ 0 w 10000"/>
              <a:gd name="connsiteY1" fmla="*/ 0 h 10162"/>
              <a:gd name="connsiteX2" fmla="*/ 10000 w 10000"/>
              <a:gd name="connsiteY2" fmla="*/ 162 h 10162"/>
              <a:gd name="connsiteX3" fmla="*/ 10000 w 10000"/>
              <a:gd name="connsiteY3" fmla="*/ 10162 h 10162"/>
              <a:gd name="connsiteX4" fmla="*/ 0 w 10000"/>
              <a:gd name="connsiteY4" fmla="*/ 10162 h 10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162">
                <a:moveTo>
                  <a:pt x="0" y="10162"/>
                </a:moveTo>
                <a:lnTo>
                  <a:pt x="0" y="0"/>
                </a:lnTo>
                <a:lnTo>
                  <a:pt x="10000" y="162"/>
                </a:lnTo>
                <a:lnTo>
                  <a:pt x="10000" y="10162"/>
                </a:lnTo>
                <a:lnTo>
                  <a:pt x="0" y="10162"/>
                </a:lnTo>
                <a:close/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zh-TW" altLang="en-US" sz="1800">
              <a:solidFill>
                <a:schemeClr val="tx1"/>
              </a:solidFill>
              <a:latin typeface="Gill Sans MT" pitchFamily="34" charset="0"/>
              <a:ea typeface="微軟正黑體" pitchFamily="34" charset="-120"/>
              <a:cs typeface="新細明體" pitchFamily="-65" charset="-120"/>
            </a:endParaRPr>
          </a:p>
        </p:txBody>
      </p:sp>
      <p:pic>
        <p:nvPicPr>
          <p:cNvPr id="11" name="Picture 2" descr="\\Auhqfs01\agm006$\Corpcom\Library\CIS\AUO\Logo Combination\AUO only\企業標誌 AUO only [轉換]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09090" y="321500"/>
            <a:ext cx="1148376" cy="405045"/>
          </a:xfrm>
          <a:prstGeom prst="rect">
            <a:avLst/>
          </a:prstGeom>
          <a:noFill/>
        </p:spPr>
      </p:pic>
      <p:pic>
        <p:nvPicPr>
          <p:cNvPr id="12" name="Picture 21" descr="Y:\暫放區\TOM\簡英.jpg"/>
          <p:cNvPicPr>
            <a:picLocks noChangeAspect="1" noChangeArrowheads="1"/>
          </p:cNvPicPr>
          <p:nvPr userDrawn="1"/>
        </p:nvPicPr>
        <p:blipFill>
          <a:blip r:embed="rId3" cstate="print"/>
          <a:stretch>
            <a:fillRect/>
          </a:stretch>
        </p:blipFill>
        <p:spPr bwMode="auto">
          <a:xfrm>
            <a:off x="1216259" y="1626645"/>
            <a:ext cx="6711483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標題 110"/>
          <p:cNvSpPr txBox="1">
            <a:spLocks/>
          </p:cNvSpPr>
          <p:nvPr userDrawn="1"/>
        </p:nvSpPr>
        <p:spPr>
          <a:xfrm>
            <a:off x="527865" y="231490"/>
            <a:ext cx="7284495" cy="11701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Gill Sans MT" pitchFamily="34" charset="0"/>
                <a:ea typeface="微軟正黑體" pitchFamily="34" charset="-120"/>
                <a:cs typeface="+mj-cs"/>
              </a:rPr>
              <a:t>適用色盤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Gill Sans MT" pitchFamily="34" charset="0"/>
              <a:ea typeface="微軟正黑體" pitchFamily="34" charset="-120"/>
              <a:cs typeface="+mj-cs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 dirty="0"/>
          </a:p>
        </p:txBody>
      </p:sp>
      <p:grpSp>
        <p:nvGrpSpPr>
          <p:cNvPr id="6" name="群組 5"/>
          <p:cNvGrpSpPr/>
          <p:nvPr userDrawn="1"/>
        </p:nvGrpSpPr>
        <p:grpSpPr>
          <a:xfrm>
            <a:off x="657225" y="3786885"/>
            <a:ext cx="2474395" cy="619125"/>
            <a:chOff x="657225" y="3786885"/>
            <a:chExt cx="2474395" cy="619125"/>
          </a:xfrm>
        </p:grpSpPr>
        <p:sp>
          <p:nvSpPr>
            <p:cNvPr id="7" name="矩形 6"/>
            <p:cNvSpPr/>
            <p:nvPr/>
          </p:nvSpPr>
          <p:spPr>
            <a:xfrm>
              <a:off x="657225" y="3786885"/>
              <a:ext cx="978347" cy="593252"/>
            </a:xfrm>
            <a:prstGeom prst="rect">
              <a:avLst/>
            </a:prstGeom>
            <a:solidFill>
              <a:srgbClr val="2772E1"/>
            </a:solidFill>
            <a:ln w="38100">
              <a:solidFill>
                <a:srgbClr val="2772E1"/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>
                <a:solidFill>
                  <a:schemeClr val="bg1"/>
                </a:solidFill>
                <a:latin typeface="Gill Sans MT" pitchFamily="34" charset="0"/>
                <a:ea typeface="微軟正黑體" pitchFamily="34" charset="-120"/>
              </a:endParaRPr>
            </a:p>
          </p:txBody>
        </p:sp>
        <p:pic>
          <p:nvPicPr>
            <p:cNvPr id="8" name="Picture 6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826695" y="3786885"/>
              <a:ext cx="1304925" cy="619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9" name="群組 8"/>
          <p:cNvGrpSpPr/>
          <p:nvPr userDrawn="1"/>
        </p:nvGrpSpPr>
        <p:grpSpPr>
          <a:xfrm>
            <a:off x="657225" y="1125705"/>
            <a:ext cx="6955845" cy="638175"/>
            <a:chOff x="657225" y="1125705"/>
            <a:chExt cx="6955845" cy="638175"/>
          </a:xfrm>
        </p:grpSpPr>
        <p:sp>
          <p:nvSpPr>
            <p:cNvPr id="10" name="矩形 9"/>
            <p:cNvSpPr/>
            <p:nvPr/>
          </p:nvSpPr>
          <p:spPr>
            <a:xfrm>
              <a:off x="657225" y="1125705"/>
              <a:ext cx="978346" cy="59325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>
                <a:solidFill>
                  <a:schemeClr val="bg1"/>
                </a:solidFill>
                <a:latin typeface="Gill Sans MT" pitchFamily="34" charset="0"/>
                <a:ea typeface="微軟正黑體" pitchFamily="34" charset="-12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157065" y="1125705"/>
              <a:ext cx="978345" cy="593252"/>
            </a:xfrm>
            <a:prstGeom prst="rect">
              <a:avLst/>
            </a:prstGeom>
            <a:solidFill>
              <a:srgbClr val="F75B66"/>
            </a:solidFill>
            <a:ln w="38100">
              <a:solidFill>
                <a:srgbClr val="F75B66"/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 smtClean="0">
                <a:solidFill>
                  <a:schemeClr val="bg1"/>
                </a:solidFill>
              </a:endParaRPr>
            </a:p>
          </p:txBody>
        </p:sp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826695" y="1125705"/>
              <a:ext cx="1304925" cy="638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3" name="Picture 7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327195" y="1125705"/>
              <a:ext cx="1285875" cy="619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4" name="群組 13"/>
          <p:cNvGrpSpPr/>
          <p:nvPr userDrawn="1"/>
        </p:nvGrpSpPr>
        <p:grpSpPr>
          <a:xfrm>
            <a:off x="657225" y="2019115"/>
            <a:ext cx="6965370" cy="619125"/>
            <a:chOff x="657225" y="1807245"/>
            <a:chExt cx="6965370" cy="619125"/>
          </a:xfrm>
        </p:grpSpPr>
        <p:sp>
          <p:nvSpPr>
            <p:cNvPr id="15" name="矩形 14"/>
            <p:cNvSpPr/>
            <p:nvPr/>
          </p:nvSpPr>
          <p:spPr>
            <a:xfrm>
              <a:off x="5157065" y="1807245"/>
              <a:ext cx="978346" cy="593252"/>
            </a:xfrm>
            <a:prstGeom prst="rect">
              <a:avLst/>
            </a:prstGeom>
            <a:solidFill>
              <a:srgbClr val="F1AC01"/>
            </a:solidFill>
            <a:ln w="38100">
              <a:solidFill>
                <a:srgbClr val="F1AC01"/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>
                <a:solidFill>
                  <a:schemeClr val="bg1"/>
                </a:solidFill>
                <a:latin typeface="Gill Sans MT" pitchFamily="34" charset="0"/>
                <a:ea typeface="微軟正黑體" pitchFamily="34" charset="-12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657225" y="1807245"/>
              <a:ext cx="978346" cy="593252"/>
            </a:xfrm>
            <a:prstGeom prst="rect">
              <a:avLst/>
            </a:prstGeom>
            <a:solidFill>
              <a:srgbClr val="5B5245"/>
            </a:solidFill>
            <a:ln w="38100">
              <a:solidFill>
                <a:srgbClr val="5B5245"/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>
                <a:solidFill>
                  <a:schemeClr val="bg1"/>
                </a:solidFill>
                <a:latin typeface="Gill Sans MT" pitchFamily="34" charset="0"/>
                <a:ea typeface="微軟正黑體" pitchFamily="34" charset="-120"/>
              </a:endParaRP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826695" y="1807245"/>
              <a:ext cx="1304925" cy="619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8" name="Picture 8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327195" y="1807245"/>
              <a:ext cx="1295400" cy="619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9" name="矩形 18"/>
          <p:cNvSpPr/>
          <p:nvPr userDrawn="1"/>
        </p:nvSpPr>
        <p:spPr>
          <a:xfrm>
            <a:off x="657225" y="2893475"/>
            <a:ext cx="978346" cy="593252"/>
          </a:xfrm>
          <a:prstGeom prst="rect">
            <a:avLst/>
          </a:prstGeom>
          <a:solidFill>
            <a:srgbClr val="449E9A"/>
          </a:solidFill>
          <a:ln w="38100">
            <a:solidFill>
              <a:srgbClr val="449E9A"/>
            </a:solidFill>
            <a:round/>
            <a:headEnd/>
            <a:tailEnd/>
          </a:ln>
        </p:spPr>
        <p:txBody>
          <a:bodyPr/>
          <a:lstStyle/>
          <a:p>
            <a:pPr algn="ctr"/>
            <a:endParaRPr lang="zh-TW" altLang="en-US" b="1" dirty="0" smtClean="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5157065" y="2893475"/>
            <a:ext cx="978346" cy="593252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noFill/>
            <a:round/>
            <a:headEnd/>
            <a:tailEnd/>
          </a:ln>
        </p:spPr>
        <p:txBody>
          <a:bodyPr/>
          <a:lstStyle/>
          <a:p>
            <a:pPr algn="ctr"/>
            <a:endParaRPr lang="zh-TW" altLang="en-US" sz="1100" b="1" dirty="0" smtClean="0">
              <a:solidFill>
                <a:schemeClr val="bg1"/>
              </a:solidFill>
            </a:endParaRPr>
          </a:p>
        </p:txBody>
      </p:sp>
      <p:pic>
        <p:nvPicPr>
          <p:cNvPr id="21" name="Picture 5"/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826695" y="2893475"/>
            <a:ext cx="1304925" cy="62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9"/>
          <p:cNvPicPr>
            <a:picLocks noChangeAspect="1" noChangeArrowheads="1"/>
          </p:cNvPicPr>
          <p:nvPr userDrawn="1"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327195" y="2893475"/>
            <a:ext cx="1304925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11"/>
          <p:cNvPicPr>
            <a:picLocks noChangeAspect="1" noChangeArrowheads="1"/>
          </p:cNvPicPr>
          <p:nvPr userDrawn="1"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417205" y="3741880"/>
            <a:ext cx="1295400" cy="62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矩形 24"/>
          <p:cNvSpPr/>
          <p:nvPr userDrawn="1"/>
        </p:nvSpPr>
        <p:spPr>
          <a:xfrm>
            <a:off x="5427095" y="3876895"/>
            <a:ext cx="529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TXT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內容版面配置區 16"/>
          <p:cNvSpPr>
            <a:spLocks noGrp="1"/>
          </p:cNvSpPr>
          <p:nvPr>
            <p:ph sz="quarter" idx="22" hasCustomPrompt="1"/>
          </p:nvPr>
        </p:nvSpPr>
        <p:spPr>
          <a:xfrm>
            <a:off x="557554" y="1536636"/>
            <a:ext cx="8334926" cy="3397877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1pPr>
            <a:lvl2pPr>
              <a:defRPr sz="1350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2pPr>
            <a:lvl3pPr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3pPr>
          </a:lstStyle>
          <a:p>
            <a:pPr lvl="0"/>
            <a:r>
              <a:rPr lang="en-US" altLang="zh-TW" dirty="0" smtClean="0"/>
              <a:t>Gill Sans MT</a:t>
            </a:r>
          </a:p>
          <a:p>
            <a:pPr lvl="0"/>
            <a:r>
              <a:rPr lang="zh-TW" altLang="en-US" dirty="0" smtClean="0"/>
              <a:t>微軟正黑</a:t>
            </a:r>
          </a:p>
        </p:txBody>
      </p:sp>
      <p:sp>
        <p:nvSpPr>
          <p:cNvPr id="7" name="標題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TW" dirty="0" smtClean="0"/>
              <a:t>Content</a:t>
            </a:r>
            <a:br>
              <a:rPr lang="en-US" altLang="zh-TW" dirty="0" smtClean="0"/>
            </a:br>
            <a:r>
              <a:rPr lang="en-US" altLang="zh-TW" dirty="0" smtClean="0"/>
              <a:t>Gill Sans MT  or </a:t>
            </a:r>
            <a:r>
              <a:rPr lang="zh-TW" altLang="en-US" dirty="0" smtClean="0"/>
              <a:t>微軟正黑</a:t>
            </a:r>
            <a:endParaRPr lang="zh-TW" altLang="en-US" dirty="0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6057165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16" descr="C:\Documents and Settings\tomcctang\桌面\auo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82390" y="219686"/>
            <a:ext cx="814387" cy="28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796590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7865" y="231490"/>
            <a:ext cx="7464515" cy="11701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altLang="zh-TW" dirty="0" smtClean="0"/>
              <a:t>Content</a:t>
            </a:r>
            <a:br>
              <a:rPr lang="en-US" altLang="zh-TW" dirty="0" smtClean="0"/>
            </a:br>
            <a:r>
              <a:rPr lang="en-US" altLang="zh-TW" dirty="0" smtClean="0"/>
              <a:t>Gill Sans MT or </a:t>
            </a:r>
            <a:r>
              <a:rPr lang="zh-TW" altLang="en-US" dirty="0" smtClean="0"/>
              <a:t>微軟正黑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21549" y="1491630"/>
            <a:ext cx="8415935" cy="3465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 dirty="0" smtClean="0"/>
              <a:t>Gill Sans MT </a:t>
            </a:r>
          </a:p>
          <a:p>
            <a:pPr lvl="0"/>
            <a:r>
              <a:rPr lang="zh-TW" altLang="en-US" dirty="0" smtClean="0"/>
              <a:t>微軟正黑</a:t>
            </a:r>
          </a:p>
        </p:txBody>
      </p:sp>
      <p:sp>
        <p:nvSpPr>
          <p:cNvPr id="9" name="文字方塊 8"/>
          <p:cNvSpPr txBox="1">
            <a:spLocks noChangeArrowheads="1"/>
          </p:cNvSpPr>
          <p:nvPr/>
        </p:nvSpPr>
        <p:spPr bwMode="auto">
          <a:xfrm>
            <a:off x="602940" y="4983192"/>
            <a:ext cx="3429000" cy="16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2000" rIns="72000" anchor="b"/>
          <a:lstStyle/>
          <a:p>
            <a:pPr eaLnBrk="1" hangingPunct="1">
              <a:lnSpc>
                <a:spcPct val="80000"/>
              </a:lnSpc>
              <a:defRPr/>
            </a:pPr>
            <a:r>
              <a:rPr kumimoji="0" lang="en-US" altLang="zh-TW" sz="5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  <a:ea typeface="微軟正黑體" pitchFamily="34" charset="-120"/>
                <a:cs typeface="Times New Roman" pitchFamily="18" charset="0"/>
                <a:sym typeface="Symbol" pitchFamily="18" charset="2"/>
              </a:rPr>
              <a:t>© 2019 AU Optronics Corporation – Proprietary and Confidential</a:t>
            </a:r>
            <a:endParaRPr kumimoji="0" lang="zh-TW" altLang="en-US" sz="500" dirty="0">
              <a:solidFill>
                <a:schemeClr val="bg1">
                  <a:lumMod val="50000"/>
                </a:schemeClr>
              </a:solidFill>
              <a:latin typeface="Gill Sans MT" pitchFamily="34" charset="0"/>
              <a:ea typeface="微軟正黑體" pitchFamily="34" charset="-120"/>
            </a:endParaRPr>
          </a:p>
        </p:txBody>
      </p:sp>
      <p:sp>
        <p:nvSpPr>
          <p:cNvPr id="12" name="頁尾版面配置區 7"/>
          <p:cNvSpPr>
            <a:spLocks noGrp="1"/>
          </p:cNvSpPr>
          <p:nvPr>
            <p:ph type="ftr" sz="quarter" idx="3"/>
          </p:nvPr>
        </p:nvSpPr>
        <p:spPr>
          <a:xfrm>
            <a:off x="5517105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8540" y="-2018760"/>
            <a:ext cx="9721080" cy="75546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46" r:id="rId2"/>
    <p:sldLayoutId id="2147483940" r:id="rId3"/>
    <p:sldLayoutId id="2147483939" r:id="rId4"/>
    <p:sldLayoutId id="2147483941" r:id="rId5"/>
    <p:sldLayoutId id="2147483951" r:id="rId6"/>
    <p:sldLayoutId id="2147483954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file:///D:\xlings_test\test\SHAP_6P_2.png" TargetMode="External"/><Relationship Id="rId13" Type="http://schemas.openxmlformats.org/officeDocument/2006/relationships/image" Target="../media/image58.emf"/><Relationship Id="rId3" Type="http://schemas.openxmlformats.org/officeDocument/2006/relationships/image" Target="../media/image53.png"/><Relationship Id="rId7" Type="http://schemas.openxmlformats.org/officeDocument/2006/relationships/image" Target="file:///D:\xlings_test\test\SHAP_6P_1.png" TargetMode="External"/><Relationship Id="rId12" Type="http://schemas.openxmlformats.org/officeDocument/2006/relationships/image" Target="../media/image57.emf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6" Type="http://schemas.openxmlformats.org/officeDocument/2006/relationships/image" Target="file:///D:\xlings_test\test\pairplot2.jpg" TargetMode="External"/><Relationship Id="rId11" Type="http://schemas.openxmlformats.org/officeDocument/2006/relationships/image" Target="../media/image56.png"/><Relationship Id="rId5" Type="http://schemas.openxmlformats.org/officeDocument/2006/relationships/image" Target="file:///D:\xlings_test\test\pairplot.jpg" TargetMode="External"/><Relationship Id="rId10" Type="http://schemas.openxmlformats.org/officeDocument/2006/relationships/image" Target="../media/image55.png"/><Relationship Id="rId4" Type="http://schemas.openxmlformats.org/officeDocument/2006/relationships/image" Target="../media/image54.png"/><Relationship Id="rId9" Type="http://schemas.openxmlformats.org/officeDocument/2006/relationships/image" Target="file:///D:\xlings_test\test\SHAP_6P_3.png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png"/><Relationship Id="rId5" Type="http://schemas.openxmlformats.org/officeDocument/2006/relationships/image" Target="../media/image59.emf"/><Relationship Id="rId4" Type="http://schemas.openxmlformats.org/officeDocument/2006/relationships/image" Target="../media/image5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65.jpg"/><Relationship Id="rId7" Type="http://schemas.openxmlformats.org/officeDocument/2006/relationships/image" Target="../media/image6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Relationship Id="rId9" Type="http://schemas.openxmlformats.org/officeDocument/2006/relationships/image" Target="../media/image7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3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13.png"/><Relationship Id="rId4" Type="http://schemas.openxmlformats.org/officeDocument/2006/relationships/image" Target="../media/image28.jpeg"/><Relationship Id="rId9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jpe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25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153525" y="1356615"/>
            <a:ext cx="5310590" cy="5143500"/>
          </a:xfrm>
          <a:prstGeom prst="rect">
            <a:avLst/>
          </a:prstGeom>
        </p:spPr>
      </p:pic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910848" y="3686424"/>
            <a:ext cx="1842050" cy="831655"/>
          </a:xfrm>
        </p:spPr>
        <p:txBody>
          <a:bodyPr>
            <a:normAutofit/>
          </a:bodyPr>
          <a:lstStyle/>
          <a:p>
            <a:r>
              <a:rPr lang="zh-TW" altLang="en-US" sz="1400" dirty="0" smtClean="0"/>
              <a:t>詹惠婷</a:t>
            </a:r>
            <a:endParaRPr lang="en-US" altLang="zh-TW" sz="1400" dirty="0" smtClean="0"/>
          </a:p>
          <a:p>
            <a:r>
              <a:rPr lang="en-US" altLang="zh-TW" sz="1400" dirty="0" smtClean="0"/>
              <a:t>A+ </a:t>
            </a:r>
            <a:r>
              <a:rPr lang="en-US" altLang="zh-TW" sz="1400" dirty="0"/>
              <a:t>/ </a:t>
            </a:r>
            <a:r>
              <a:rPr lang="en-US" altLang="zh-TW" sz="1400" dirty="0" smtClean="0"/>
              <a:t>ML5C01</a:t>
            </a:r>
            <a:endParaRPr lang="en-US" altLang="zh-TW" sz="1400" dirty="0"/>
          </a:p>
          <a:p>
            <a:r>
              <a:rPr lang="en-US" altLang="zh-TW" sz="1400" dirty="0"/>
              <a:t>Date </a:t>
            </a:r>
            <a:r>
              <a:rPr lang="en-US" altLang="zh-TW" sz="1400" dirty="0" smtClean="0"/>
              <a:t>2020.08</a:t>
            </a:r>
          </a:p>
          <a:p>
            <a:endParaRPr lang="en-US" altLang="zh-TW" dirty="0"/>
          </a:p>
        </p:txBody>
      </p:sp>
      <p:sp>
        <p:nvSpPr>
          <p:cNvPr id="9" name="標題 8"/>
          <p:cNvSpPr>
            <a:spLocks noGrp="1"/>
          </p:cNvSpPr>
          <p:nvPr>
            <p:ph type="title"/>
          </p:nvPr>
        </p:nvSpPr>
        <p:spPr>
          <a:xfrm>
            <a:off x="820191" y="1706204"/>
            <a:ext cx="8229600" cy="1980220"/>
          </a:xfrm>
        </p:spPr>
        <p:txBody>
          <a:bodyPr>
            <a:normAutofit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</a:rPr>
              <a:t>機器學習決策平台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12" name="矩形 11"/>
          <p:cNvSpPr/>
          <p:nvPr/>
        </p:nvSpPr>
        <p:spPr>
          <a:xfrm rot="19137912">
            <a:off x="4456981" y="3789462"/>
            <a:ext cx="1665185" cy="1399903"/>
          </a:xfrm>
          <a:prstGeom prst="rect">
            <a:avLst/>
          </a:prstGeom>
          <a:solidFill>
            <a:srgbClr val="DDE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288" y="2565254"/>
            <a:ext cx="2481176" cy="24758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62991" y="40408"/>
            <a:ext cx="7464515" cy="1170130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L5C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Photo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PEP1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CD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R2R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790027" y="2754128"/>
            <a:ext cx="8131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3798C5"/>
                </a:solidFill>
              </a:rPr>
              <a:t>製</a:t>
            </a:r>
            <a:r>
              <a:rPr lang="zh-TW" altLang="en-US" sz="1200" b="1" dirty="0">
                <a:solidFill>
                  <a:srgbClr val="3798C5"/>
                </a:solidFill>
              </a:rPr>
              <a:t>程</a:t>
            </a:r>
            <a:r>
              <a:rPr lang="zh-TW" altLang="en-US" sz="1200" b="1" dirty="0" smtClean="0">
                <a:solidFill>
                  <a:srgbClr val="3798C5"/>
                </a:solidFill>
              </a:rPr>
              <a:t>變化</a:t>
            </a:r>
            <a:endParaRPr lang="zh-TW" altLang="en-US" sz="1200" b="1" dirty="0">
              <a:solidFill>
                <a:srgbClr val="3798C5"/>
              </a:solidFill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1692257" y="2754128"/>
            <a:ext cx="1230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59B1C6"/>
                </a:solidFill>
              </a:rPr>
              <a:t>等待</a:t>
            </a:r>
            <a:r>
              <a:rPr lang="en-US" altLang="zh-TW" sz="1200" b="1" dirty="0" smtClean="0">
                <a:solidFill>
                  <a:srgbClr val="59B1C6"/>
                </a:solidFill>
              </a:rPr>
              <a:t>MQC</a:t>
            </a:r>
            <a:r>
              <a:rPr lang="zh-TW" altLang="en-US" sz="1200" b="1" dirty="0" smtClean="0">
                <a:solidFill>
                  <a:srgbClr val="59B1C6"/>
                </a:solidFill>
              </a:rPr>
              <a:t>結果</a:t>
            </a:r>
            <a:endParaRPr lang="zh-TW" altLang="en-US" sz="1200" b="1" dirty="0">
              <a:solidFill>
                <a:srgbClr val="59B1C6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2768085" y="2744874"/>
            <a:ext cx="1056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A4DCBB"/>
                </a:solidFill>
              </a:rPr>
              <a:t>工程師評估並確認結果</a:t>
            </a:r>
            <a:endParaRPr lang="zh-TW" altLang="en-US" sz="1200" b="1" dirty="0">
              <a:solidFill>
                <a:srgbClr val="A4DCBB"/>
              </a:solidFill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3824260" y="2754128"/>
            <a:ext cx="8003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 smtClean="0">
                <a:solidFill>
                  <a:srgbClr val="89CDC6"/>
                </a:solidFill>
              </a:rPr>
              <a:t>手動補值</a:t>
            </a:r>
            <a:endParaRPr lang="zh-TW" altLang="en-US" sz="1200" b="1" dirty="0">
              <a:solidFill>
                <a:srgbClr val="89CDC6"/>
              </a:solidFill>
            </a:endParaRPr>
          </a:p>
        </p:txBody>
      </p:sp>
      <p:grpSp>
        <p:nvGrpSpPr>
          <p:cNvPr id="19" name="群組 18"/>
          <p:cNvGrpSpPr/>
          <p:nvPr/>
        </p:nvGrpSpPr>
        <p:grpSpPr>
          <a:xfrm>
            <a:off x="605064" y="1126720"/>
            <a:ext cx="1087193" cy="719270"/>
            <a:chOff x="605064" y="1126720"/>
            <a:chExt cx="1087193" cy="719270"/>
          </a:xfrm>
        </p:grpSpPr>
        <p:grpSp>
          <p:nvGrpSpPr>
            <p:cNvPr id="20" name="群組 19"/>
            <p:cNvGrpSpPr/>
            <p:nvPr/>
          </p:nvGrpSpPr>
          <p:grpSpPr>
            <a:xfrm>
              <a:off x="605064" y="1126720"/>
              <a:ext cx="1087193" cy="719270"/>
              <a:chOff x="605064" y="1126720"/>
              <a:chExt cx="1087193" cy="719270"/>
            </a:xfrm>
          </p:grpSpPr>
          <p:pic>
            <p:nvPicPr>
              <p:cNvPr id="22" name="圖片 2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605064" y="1126720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23" name="文字方塊 22"/>
              <p:cNvSpPr txBox="1"/>
              <p:nvPr/>
            </p:nvSpPr>
            <p:spPr>
              <a:xfrm rot="21376399">
                <a:off x="1231385" y="1715187"/>
                <a:ext cx="314369" cy="13080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TW" altLang="en-US" dirty="0"/>
              </a:p>
            </p:txBody>
          </p:sp>
        </p:grpSp>
        <p:sp>
          <p:nvSpPr>
            <p:cNvPr id="21" name="文字方塊 20"/>
            <p:cNvSpPr txBox="1"/>
            <p:nvPr/>
          </p:nvSpPr>
          <p:spPr>
            <a:xfrm>
              <a:off x="746575" y="1306558"/>
              <a:ext cx="900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過去</a:t>
              </a:r>
              <a:r>
                <a:rPr lang="zh-TW" altLang="en-US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模式</a:t>
              </a:r>
              <a:endPara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7" name="群組 26"/>
          <p:cNvGrpSpPr/>
          <p:nvPr/>
        </p:nvGrpSpPr>
        <p:grpSpPr>
          <a:xfrm>
            <a:off x="4774599" y="1135658"/>
            <a:ext cx="1087193" cy="720411"/>
            <a:chOff x="4146950" y="1137292"/>
            <a:chExt cx="1087193" cy="720411"/>
          </a:xfrm>
        </p:grpSpPr>
        <p:grpSp>
          <p:nvGrpSpPr>
            <p:cNvPr id="28" name="群組 27"/>
            <p:cNvGrpSpPr/>
            <p:nvPr/>
          </p:nvGrpSpPr>
          <p:grpSpPr>
            <a:xfrm>
              <a:off x="4146950" y="1137292"/>
              <a:ext cx="1087193" cy="718777"/>
              <a:chOff x="476545" y="1231139"/>
              <a:chExt cx="1087193" cy="718777"/>
            </a:xfrm>
          </p:grpSpPr>
          <p:pic>
            <p:nvPicPr>
              <p:cNvPr id="30" name="圖片 29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476545" y="1231139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31" name="矩形 30"/>
              <p:cNvSpPr/>
              <p:nvPr/>
            </p:nvSpPr>
            <p:spPr>
              <a:xfrm>
                <a:off x="589197" y="1412347"/>
                <a:ext cx="902811" cy="30777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</a:rPr>
                  <a:t>預期目標</a:t>
                </a:r>
                <a:endPara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endParaRPr>
              </a:p>
            </p:txBody>
          </p:sp>
        </p:grpSp>
        <p:sp>
          <p:nvSpPr>
            <p:cNvPr id="29" name="文字方塊 28"/>
            <p:cNvSpPr txBox="1"/>
            <p:nvPr/>
          </p:nvSpPr>
          <p:spPr>
            <a:xfrm rot="21376399">
              <a:off x="4766391" y="1726900"/>
              <a:ext cx="314369" cy="1308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TW" altLang="en-US" dirty="0"/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2" t="28994" r="8259" b="62256"/>
          <a:stretch/>
        </p:blipFill>
        <p:spPr>
          <a:xfrm>
            <a:off x="632800" y="2227149"/>
            <a:ext cx="4141799" cy="51772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0" t="24684" r="19468" b="16555"/>
          <a:stretch/>
        </p:blipFill>
        <p:spPr>
          <a:xfrm>
            <a:off x="5390121" y="1624643"/>
            <a:ext cx="3375375" cy="1890211"/>
          </a:xfrm>
          <a:prstGeom prst="rect">
            <a:avLst/>
          </a:prstGeom>
        </p:spPr>
      </p:pic>
      <p:sp>
        <p:nvSpPr>
          <p:cNvPr id="32" name="文字方塊 31"/>
          <p:cNvSpPr txBox="1"/>
          <p:nvPr/>
        </p:nvSpPr>
        <p:spPr>
          <a:xfrm>
            <a:off x="6597225" y="3497005"/>
            <a:ext cx="13328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69898E"/>
                </a:solidFill>
              </a:rPr>
              <a:t>自動補償</a:t>
            </a:r>
            <a:r>
              <a:rPr lang="en-US" altLang="zh-TW" sz="1200" b="1" dirty="0">
                <a:solidFill>
                  <a:srgbClr val="69898E"/>
                </a:solidFill>
              </a:rPr>
              <a:t>CD</a:t>
            </a:r>
            <a:r>
              <a:rPr lang="zh-TW" altLang="en-US" sz="1200" b="1" dirty="0">
                <a:solidFill>
                  <a:srgbClr val="69898E"/>
                </a:solidFill>
              </a:rPr>
              <a:t>機制</a:t>
            </a:r>
          </a:p>
        </p:txBody>
      </p:sp>
    </p:spTree>
    <p:extLst>
      <p:ext uri="{BB962C8B-B14F-4D97-AF65-F5344CB8AC3E}">
        <p14:creationId xmlns:p14="http://schemas.microsoft.com/office/powerpoint/2010/main" val="640681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4" grpId="0"/>
      <p:bldP spid="25" grpId="0"/>
      <p:bldP spid="26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>
          <a:xfrm>
            <a:off x="2411760" y="2256715"/>
            <a:ext cx="2835315" cy="675075"/>
          </a:xfrm>
        </p:spPr>
        <p:txBody>
          <a:bodyPr>
            <a:normAutofit lnSpcReduction="10000"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平台</a:t>
            </a:r>
            <a:r>
              <a:rPr lang="en-US" altLang="zh-TW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DEMO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cs typeface="+mj-cs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050" y="861560"/>
            <a:ext cx="4468425" cy="446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404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sz="quarter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1610" y="906565"/>
            <a:ext cx="7200800" cy="3810512"/>
          </a:xfrm>
        </p:spPr>
      </p:pic>
      <p:sp>
        <p:nvSpPr>
          <p:cNvPr id="5" name="矩形 4"/>
          <p:cNvSpPr/>
          <p:nvPr/>
        </p:nvSpPr>
        <p:spPr>
          <a:xfrm>
            <a:off x="7885" y="9647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機器學習決策平台</a:t>
            </a:r>
          </a:p>
        </p:txBody>
      </p:sp>
    </p:spTree>
    <p:extLst>
      <p:ext uri="{BB962C8B-B14F-4D97-AF65-F5344CB8AC3E}">
        <p14:creationId xmlns:p14="http://schemas.microsoft.com/office/powerpoint/2010/main" val="24766085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yPlot"/>
          <p:cNvPicPr>
            <a:picLocks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526" y="718901"/>
            <a:ext cx="1126340" cy="885643"/>
          </a:xfrm>
          <a:prstGeom prst="rect">
            <a:avLst/>
          </a:prstGeom>
        </p:spPr>
      </p:pic>
      <p:pic>
        <p:nvPicPr>
          <p:cNvPr id="19" name="MyPlot1"/>
          <p:cNvPicPr>
            <a:picLocks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30" y="1799341"/>
            <a:ext cx="1736685" cy="1334449"/>
          </a:xfrm>
          <a:prstGeom prst="rect">
            <a:avLst/>
          </a:prstGeom>
        </p:spPr>
      </p:pic>
      <p:pic>
        <p:nvPicPr>
          <p:cNvPr id="21" name="MyPlot2"/>
          <p:cNvPicPr>
            <a:picLocks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312" y="1799341"/>
            <a:ext cx="1440160" cy="1335373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391147" y="1643595"/>
            <a:ext cx="24480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特徵相關性 </a:t>
            </a:r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–Heat map</a:t>
            </a:r>
            <a:endParaRPr lang="zh-TW" altLang="en-US" sz="800" dirty="0"/>
          </a:p>
        </p:txBody>
      </p:sp>
      <p:sp>
        <p:nvSpPr>
          <p:cNvPr id="26" name="矩形 25"/>
          <p:cNvSpPr/>
          <p:nvPr/>
        </p:nvSpPr>
        <p:spPr>
          <a:xfrm>
            <a:off x="3225312" y="1643595"/>
            <a:ext cx="2592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zh-TW" altLang="it-IT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特徵重要程度 </a:t>
            </a:r>
            <a:r>
              <a:rPr lang="it-IT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–Lasso</a:t>
            </a:r>
            <a:r>
              <a:rPr lang="it-IT" altLang="zh-TW" sz="800" dirty="0"/>
              <a:t> </a:t>
            </a:r>
            <a:endParaRPr lang="zh-TW" altLang="en-US" sz="800" dirty="0"/>
          </a:p>
        </p:txBody>
      </p:sp>
      <p:sp>
        <p:nvSpPr>
          <p:cNvPr id="27" name="矩形 26"/>
          <p:cNvSpPr/>
          <p:nvPr/>
        </p:nvSpPr>
        <p:spPr>
          <a:xfrm>
            <a:off x="391147" y="3146460"/>
            <a:ext cx="1728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Heat map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8" name="矩形 27"/>
          <p:cNvSpPr/>
          <p:nvPr/>
        </p:nvSpPr>
        <p:spPr>
          <a:xfrm>
            <a:off x="3244642" y="3146460"/>
            <a:ext cx="1800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Lasso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9" name="矩形 28"/>
          <p:cNvSpPr/>
          <p:nvPr/>
        </p:nvSpPr>
        <p:spPr>
          <a:xfrm>
            <a:off x="6203478" y="1643595"/>
            <a:ext cx="2664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SHAP</a:t>
            </a:r>
            <a:endParaRPr lang="zh-TW" altLang="en-US" sz="800" dirty="0"/>
          </a:p>
        </p:txBody>
      </p:sp>
      <p:pic>
        <p:nvPicPr>
          <p:cNvPr id="30" name="圖片 29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341530" y="3329511"/>
            <a:ext cx="1777617" cy="1774309"/>
          </a:xfrm>
          <a:prstGeom prst="rect">
            <a:avLst/>
          </a:prstGeom>
        </p:spPr>
      </p:pic>
      <p:pic>
        <p:nvPicPr>
          <p:cNvPr id="31" name="圖片 30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3244642" y="3329511"/>
            <a:ext cx="1791373" cy="1774309"/>
          </a:xfrm>
          <a:prstGeom prst="rect">
            <a:avLst/>
          </a:prstGeom>
        </p:spPr>
      </p:pic>
      <p:graphicFrame>
        <p:nvGraphicFramePr>
          <p:cNvPr id="32" name="表格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660749"/>
              </p:ext>
            </p:extLst>
          </p:nvPr>
        </p:nvGraphicFramePr>
        <p:xfrm>
          <a:off x="2136503" y="1799341"/>
          <a:ext cx="702643" cy="4241143"/>
        </p:xfrm>
        <a:graphic>
          <a:graphicData uri="http://schemas.openxmlformats.org/drawingml/2006/table">
            <a:tbl>
              <a:tblPr/>
              <a:tblGrid>
                <a:gridCol w="418317"/>
                <a:gridCol w="284326"/>
              </a:tblGrid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0.087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5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-0.393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-0.439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3" name="表格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089750"/>
              </p:ext>
            </p:extLst>
          </p:nvPr>
        </p:nvGraphicFramePr>
        <p:xfrm>
          <a:off x="5051637" y="1799341"/>
          <a:ext cx="760932" cy="4973768"/>
        </p:xfrm>
        <a:graphic>
          <a:graphicData uri="http://schemas.openxmlformats.org/drawingml/2006/table">
            <a:tbl>
              <a:tblPr/>
              <a:tblGrid>
                <a:gridCol w="378986"/>
                <a:gridCol w="381946"/>
              </a:tblGrid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Feature Importance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0.091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6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SB_PROCID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pic>
        <p:nvPicPr>
          <p:cNvPr id="34" name="圖片 33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6203478" y="1851670"/>
            <a:ext cx="2664001" cy="508189"/>
          </a:xfrm>
          <a:prstGeom prst="rect">
            <a:avLst/>
          </a:prstGeom>
        </p:spPr>
      </p:pic>
      <p:pic>
        <p:nvPicPr>
          <p:cNvPr id="35" name="圖片 34"/>
          <p:cNvPicPr>
            <a:picLocks noChangeAspect="1"/>
          </p:cNvPicPr>
          <p:nvPr/>
        </p:nvPicPr>
        <p:blipFill>
          <a:blip r:link="rId8"/>
          <a:stretch>
            <a:fillRect/>
          </a:stretch>
        </p:blipFill>
        <p:spPr>
          <a:xfrm>
            <a:off x="6826088" y="2238469"/>
            <a:ext cx="1406775" cy="1395871"/>
          </a:xfrm>
          <a:prstGeom prst="rect">
            <a:avLst/>
          </a:prstGeom>
        </p:spPr>
      </p:pic>
      <p:pic>
        <p:nvPicPr>
          <p:cNvPr id="36" name="圖片 35"/>
          <p:cNvPicPr>
            <a:picLocks noChangeAspect="1"/>
          </p:cNvPicPr>
          <p:nvPr/>
        </p:nvPicPr>
        <p:blipFill>
          <a:blip r:link="rId9"/>
          <a:stretch>
            <a:fillRect/>
          </a:stretch>
        </p:blipFill>
        <p:spPr>
          <a:xfrm>
            <a:off x="6732240" y="3631631"/>
            <a:ext cx="1594472" cy="1519759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2852942" y="14843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機器學習決策平台</a:t>
            </a:r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20" y="31992"/>
            <a:ext cx="634984" cy="694553"/>
          </a:xfrm>
          <a:prstGeom prst="rect">
            <a:avLst/>
          </a:prstGeom>
        </p:spPr>
      </p:pic>
      <p:pic>
        <p:nvPicPr>
          <p:cNvPr id="39" name="圖片 3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59648" y="1011607"/>
            <a:ext cx="1169663" cy="320881"/>
          </a:xfrm>
          <a:prstGeom prst="rect">
            <a:avLst/>
          </a:prstGeom>
        </p:spPr>
      </p:pic>
      <p:pic>
        <p:nvPicPr>
          <p:cNvPr id="41" name="圖片 40"/>
          <p:cNvPicPr>
            <a:picLocks noChangeAspect="1"/>
          </p:cNvPicPr>
          <p:nvPr/>
        </p:nvPicPr>
        <p:blipFill rotWithShape="1">
          <a:blip r:embed="rId12"/>
          <a:srcRect t="28122"/>
          <a:stretch/>
        </p:blipFill>
        <p:spPr>
          <a:xfrm>
            <a:off x="391147" y="861559"/>
            <a:ext cx="805477" cy="345097"/>
          </a:xfrm>
          <a:prstGeom prst="rect">
            <a:avLst/>
          </a:prstGeom>
        </p:spPr>
      </p:pic>
      <p:pic>
        <p:nvPicPr>
          <p:cNvPr id="43" name="圖片 42"/>
          <p:cNvPicPr>
            <a:picLocks noChangeAspect="1"/>
          </p:cNvPicPr>
          <p:nvPr/>
        </p:nvPicPr>
        <p:blipFill rotWithShape="1">
          <a:blip r:embed="rId13"/>
          <a:srcRect l="1" t="16705" r="3124"/>
          <a:stretch/>
        </p:blipFill>
        <p:spPr>
          <a:xfrm>
            <a:off x="1331640" y="861560"/>
            <a:ext cx="765085" cy="673234"/>
          </a:xfrm>
          <a:prstGeom prst="rect">
            <a:avLst/>
          </a:prstGeom>
        </p:spPr>
      </p:pic>
      <p:sp>
        <p:nvSpPr>
          <p:cNvPr id="45" name="文字方塊 44"/>
          <p:cNvSpPr txBox="1"/>
          <p:nvPr/>
        </p:nvSpPr>
        <p:spPr>
          <a:xfrm>
            <a:off x="1737731" y="879630"/>
            <a:ext cx="336798" cy="612000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394344" y="726545"/>
            <a:ext cx="7956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資料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集</a:t>
            </a:r>
            <a:endParaRPr lang="zh-TW" altLang="en-US" sz="800" dirty="0"/>
          </a:p>
        </p:txBody>
      </p:sp>
      <p:sp>
        <p:nvSpPr>
          <p:cNvPr id="47" name="矩形 46"/>
          <p:cNvSpPr/>
          <p:nvPr/>
        </p:nvSpPr>
        <p:spPr>
          <a:xfrm>
            <a:off x="1331640" y="726545"/>
            <a:ext cx="7668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US" altLang="zh-TW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CD</a:t>
            </a:r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分布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42834858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1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7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8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9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4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2852942" y="14843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機器學習決策平台</a:t>
            </a:r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20" y="31992"/>
            <a:ext cx="634984" cy="694553"/>
          </a:xfrm>
          <a:prstGeom prst="rect">
            <a:avLst/>
          </a:prstGeom>
        </p:spPr>
      </p:pic>
      <p:pic>
        <p:nvPicPr>
          <p:cNvPr id="39" name="圖片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1859" y="3336835"/>
            <a:ext cx="1169663" cy="320881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8502763"/>
              </p:ext>
            </p:extLst>
          </p:nvPr>
        </p:nvGraphicFramePr>
        <p:xfrm>
          <a:off x="791580" y="1446623"/>
          <a:ext cx="3690409" cy="1719105"/>
        </p:xfrm>
        <a:graphic>
          <a:graphicData uri="http://schemas.openxmlformats.org/drawingml/2006/table">
            <a:tbl>
              <a:tblPr/>
              <a:tblGrid>
                <a:gridCol w="916465"/>
                <a:gridCol w="916465"/>
                <a:gridCol w="916465"/>
                <a:gridCol w="941014"/>
              </a:tblGrid>
              <a:tr h="495057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FB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Linear Regression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FB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XGB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FB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Random Forest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FB1"/>
                    </a:solidFill>
                  </a:tcPr>
                </a:tc>
              </a:tr>
              <a:tr h="306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DF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1200" b="0" i="0" u="none" strike="noStrike" dirty="0">
                        <a:solidFill>
                          <a:srgbClr val="40404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06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DF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06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DF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06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MAPE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DF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4" name="圖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567" y="1446625"/>
            <a:ext cx="2430738" cy="495055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916705" y="1946545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0.07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文字方塊 39"/>
          <p:cNvSpPr txBox="1"/>
          <p:nvPr/>
        </p:nvSpPr>
        <p:spPr>
          <a:xfrm>
            <a:off x="1916705" y="2247948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0.01</a:t>
            </a:r>
          </a:p>
        </p:txBody>
      </p:sp>
      <p:sp>
        <p:nvSpPr>
          <p:cNvPr id="42" name="文字方塊 41"/>
          <p:cNvSpPr txBox="1"/>
          <p:nvPr/>
        </p:nvSpPr>
        <p:spPr>
          <a:xfrm>
            <a:off x="1916705" y="2549767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0.14</a:t>
            </a:r>
          </a:p>
        </p:txBody>
      </p:sp>
      <p:sp>
        <p:nvSpPr>
          <p:cNvPr id="44" name="文字方塊 43"/>
          <p:cNvSpPr txBox="1"/>
          <p:nvPr/>
        </p:nvSpPr>
        <p:spPr>
          <a:xfrm>
            <a:off x="1916705" y="2879819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C00000"/>
                </a:solidFill>
              </a:rPr>
              <a:t>1.12</a:t>
            </a:r>
          </a:p>
        </p:txBody>
      </p:sp>
      <p:sp>
        <p:nvSpPr>
          <p:cNvPr id="48" name="文字方塊 47"/>
          <p:cNvSpPr txBox="1"/>
          <p:nvPr/>
        </p:nvSpPr>
        <p:spPr>
          <a:xfrm>
            <a:off x="2861810" y="1946545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0.06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文字方塊 48"/>
          <p:cNvSpPr txBox="1"/>
          <p:nvPr/>
        </p:nvSpPr>
        <p:spPr>
          <a:xfrm>
            <a:off x="2861810" y="2247948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0.01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2816805" y="2549767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-0.64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文字方塊 50"/>
          <p:cNvSpPr txBox="1"/>
          <p:nvPr/>
        </p:nvSpPr>
        <p:spPr>
          <a:xfrm>
            <a:off x="3761910" y="1946545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0.06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文字方塊 51"/>
          <p:cNvSpPr txBox="1"/>
          <p:nvPr/>
        </p:nvSpPr>
        <p:spPr>
          <a:xfrm>
            <a:off x="3761910" y="2247948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0.01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文字方塊 52"/>
          <p:cNvSpPr txBox="1"/>
          <p:nvPr/>
        </p:nvSpPr>
        <p:spPr>
          <a:xfrm>
            <a:off x="3707458" y="2549767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-1.57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文字方塊 53"/>
          <p:cNvSpPr txBox="1"/>
          <p:nvPr/>
        </p:nvSpPr>
        <p:spPr>
          <a:xfrm>
            <a:off x="2861810" y="2879819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C00000"/>
                </a:solidFill>
              </a:rPr>
              <a:t>0.99</a:t>
            </a:r>
          </a:p>
        </p:txBody>
      </p:sp>
      <p:sp>
        <p:nvSpPr>
          <p:cNvPr id="55" name="文字方塊 54"/>
          <p:cNvSpPr txBox="1"/>
          <p:nvPr/>
        </p:nvSpPr>
        <p:spPr>
          <a:xfrm>
            <a:off x="3761910" y="2879819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C00000"/>
                </a:solidFill>
              </a:rPr>
              <a:t>0.95</a:t>
            </a:r>
          </a:p>
        </p:txBody>
      </p:sp>
      <p:pic>
        <p:nvPicPr>
          <p:cNvPr id="56" name="MyPlot4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49" y="2009345"/>
            <a:ext cx="2471061" cy="2317600"/>
          </a:xfrm>
          <a:prstGeom prst="rect">
            <a:avLst/>
          </a:prstGeom>
        </p:spPr>
      </p:pic>
      <p:sp>
        <p:nvSpPr>
          <p:cNvPr id="57" name="文字方塊 56"/>
          <p:cNvSpPr txBox="1"/>
          <p:nvPr/>
        </p:nvSpPr>
        <p:spPr>
          <a:xfrm>
            <a:off x="6115464" y="1524875"/>
            <a:ext cx="585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174</a:t>
            </a:r>
            <a:endParaRPr lang="zh-TW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4476" y="1506336"/>
            <a:ext cx="1227506" cy="357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3037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3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1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0" grpId="0"/>
      <p:bldP spid="42" grpId="0"/>
      <p:bldP spid="44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未來展望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171032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9" t="22875" r="6377" b="16750"/>
          <a:stretch/>
        </p:blipFill>
        <p:spPr>
          <a:xfrm>
            <a:off x="5233330" y="2481740"/>
            <a:ext cx="3896199" cy="2661760"/>
          </a:xfrm>
          <a:prstGeom prst="rect">
            <a:avLst/>
          </a:prstGeom>
        </p:spPr>
      </p:pic>
      <p:sp>
        <p:nvSpPr>
          <p:cNvPr id="4" name="標題 2"/>
          <p:cNvSpPr>
            <a:spLocks noGrp="1"/>
          </p:cNvSpPr>
          <p:nvPr>
            <p:ph type="title"/>
          </p:nvPr>
        </p:nvSpPr>
        <p:spPr>
          <a:xfrm>
            <a:off x="56185" y="52476"/>
            <a:ext cx="2895636" cy="584059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未來展望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75" t="1000" r="1000" b="82375"/>
          <a:stretch/>
        </p:blipFill>
        <p:spPr>
          <a:xfrm>
            <a:off x="6507215" y="2099197"/>
            <a:ext cx="765085" cy="76508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75" t="1000" r="1000" b="82375"/>
          <a:stretch/>
        </p:blipFill>
        <p:spPr>
          <a:xfrm>
            <a:off x="8242401" y="2489192"/>
            <a:ext cx="607567" cy="60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268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實習心得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352974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/>
          <p:cNvSpPr>
            <a:spLocks noGrp="1"/>
          </p:cNvSpPr>
          <p:nvPr>
            <p:ph type="title"/>
          </p:nvPr>
        </p:nvSpPr>
        <p:spPr>
          <a:xfrm>
            <a:off x="56185" y="52476"/>
            <a:ext cx="2895636" cy="584059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實習心得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4028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6505" y="21072"/>
            <a:ext cx="7464515" cy="457223"/>
          </a:xfrm>
        </p:spPr>
        <p:txBody>
          <a:bodyPr>
            <a:noAutofit/>
          </a:bodyPr>
          <a:lstStyle/>
          <a:p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L5C 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新產品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LC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Margin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預測</a:t>
            </a:r>
          </a:p>
        </p:txBody>
      </p:sp>
      <p:grpSp>
        <p:nvGrpSpPr>
          <p:cNvPr id="165" name="群組 164"/>
          <p:cNvGrpSpPr/>
          <p:nvPr/>
        </p:nvGrpSpPr>
        <p:grpSpPr>
          <a:xfrm>
            <a:off x="1758593" y="5812110"/>
            <a:ext cx="4816721" cy="1805956"/>
            <a:chOff x="1150434" y="3041424"/>
            <a:chExt cx="4816721" cy="1805956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0434" y="3041424"/>
              <a:ext cx="4296156" cy="1805956"/>
            </a:xfrm>
            <a:prstGeom prst="rect">
              <a:avLst/>
            </a:prstGeom>
          </p:spPr>
        </p:pic>
        <p:sp>
          <p:nvSpPr>
            <p:cNvPr id="10" name="文字方塊 9"/>
            <p:cNvSpPr txBox="1"/>
            <p:nvPr/>
          </p:nvSpPr>
          <p:spPr>
            <a:xfrm>
              <a:off x="5446590" y="3111810"/>
              <a:ext cx="4050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CF</a:t>
              </a:r>
              <a:endParaRPr lang="zh-TW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5382090" y="4191930"/>
              <a:ext cx="5850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Array</a:t>
              </a:r>
              <a:endParaRPr lang="zh-TW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166" name="內容版面配置區 3"/>
          <p:cNvPicPr>
            <a:picLocks noGrp="1" noChangeAspect="1"/>
          </p:cNvPicPr>
          <p:nvPr>
            <p:ph sz="quarter" idx="22"/>
          </p:nvPr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847" y="1159277"/>
            <a:ext cx="2061345" cy="1467678"/>
          </a:xfrm>
        </p:spPr>
      </p:pic>
      <p:pic>
        <p:nvPicPr>
          <p:cNvPr id="167" name="圖片 166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13" y="1154707"/>
            <a:ext cx="2003608" cy="1683444"/>
          </a:xfrm>
          <a:prstGeom prst="rect">
            <a:avLst/>
          </a:prstGeom>
        </p:spPr>
      </p:pic>
      <p:pic>
        <p:nvPicPr>
          <p:cNvPr id="195" name="圖片 194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41912" y="2672894"/>
            <a:ext cx="2334520" cy="1403195"/>
          </a:xfrm>
          <a:prstGeom prst="rect">
            <a:avLst/>
          </a:prstGeom>
        </p:spPr>
      </p:pic>
      <p:pic>
        <p:nvPicPr>
          <p:cNvPr id="196" name="圖片 195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41912" y="1193475"/>
            <a:ext cx="2328012" cy="1399282"/>
          </a:xfrm>
          <a:prstGeom prst="rect">
            <a:avLst/>
          </a:prstGeom>
        </p:spPr>
      </p:pic>
      <p:grpSp>
        <p:nvGrpSpPr>
          <p:cNvPr id="7" name="群組 6"/>
          <p:cNvGrpSpPr/>
          <p:nvPr/>
        </p:nvGrpSpPr>
        <p:grpSpPr>
          <a:xfrm>
            <a:off x="3287121" y="771685"/>
            <a:ext cx="2070230" cy="284400"/>
            <a:chOff x="3184504" y="771685"/>
            <a:chExt cx="2070230" cy="284400"/>
          </a:xfrm>
        </p:grpSpPr>
        <p:sp>
          <p:nvSpPr>
            <p:cNvPr id="21" name="圓角矩形圖說文字 20"/>
            <p:cNvSpPr/>
            <p:nvPr/>
          </p:nvSpPr>
          <p:spPr>
            <a:xfrm>
              <a:off x="3218136" y="771685"/>
              <a:ext cx="1516291" cy="284400"/>
            </a:xfrm>
            <a:prstGeom prst="wedgeRoundRectCallout">
              <a:avLst>
                <a:gd name="adj1" fmla="val -4696"/>
                <a:gd name="adj2" fmla="val 84185"/>
                <a:gd name="adj3" fmla="val 16667"/>
              </a:avLst>
            </a:prstGeom>
            <a:solidFill>
              <a:srgbClr val="FAEB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0" name="文字方塊 199"/>
            <p:cNvSpPr txBox="1"/>
            <p:nvPr/>
          </p:nvSpPr>
          <p:spPr>
            <a:xfrm>
              <a:off x="3184504" y="785872"/>
              <a:ext cx="20702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333333"/>
                </a:buClr>
                <a:buSzPct val="50000"/>
              </a:pPr>
              <a:r>
                <a:rPr lang="zh-TW" altLang="en-US" sz="1000" b="1" dirty="0" smtClean="0">
                  <a:solidFill>
                    <a:srgbClr val="333333"/>
                  </a:solidFill>
                </a:rPr>
                <a:t>數值型資料相關係數矩陣</a:t>
              </a:r>
              <a:endParaRPr lang="zh-TW" altLang="en-US" sz="1000" b="1" dirty="0">
                <a:solidFill>
                  <a:srgbClr val="333333"/>
                </a:solidFill>
              </a:endParaRPr>
            </a:p>
          </p:txBody>
        </p:sp>
      </p:grpSp>
      <p:pic>
        <p:nvPicPr>
          <p:cNvPr id="14" name="圖片 13"/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69" y="3050457"/>
            <a:ext cx="1651028" cy="1968275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408" y="3093448"/>
            <a:ext cx="2815617" cy="1965282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718404" y="771685"/>
            <a:ext cx="2070230" cy="285154"/>
            <a:chOff x="718404" y="771685"/>
            <a:chExt cx="2070230" cy="285154"/>
          </a:xfrm>
        </p:grpSpPr>
        <p:sp>
          <p:nvSpPr>
            <p:cNvPr id="2" name="圓角矩形圖說文字 1"/>
            <p:cNvSpPr/>
            <p:nvPr/>
          </p:nvSpPr>
          <p:spPr>
            <a:xfrm>
              <a:off x="773489" y="771685"/>
              <a:ext cx="1323236" cy="285154"/>
            </a:xfrm>
            <a:prstGeom prst="wedgeRoundRectCallout">
              <a:avLst>
                <a:gd name="adj1" fmla="val -4246"/>
                <a:gd name="adj2" fmla="val 84185"/>
                <a:gd name="adj3" fmla="val 16667"/>
              </a:avLst>
            </a:prstGeom>
            <a:solidFill>
              <a:srgbClr val="FAEB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9" name="文字方塊 198"/>
            <p:cNvSpPr txBox="1"/>
            <p:nvPr/>
          </p:nvSpPr>
          <p:spPr>
            <a:xfrm>
              <a:off x="718404" y="791151"/>
              <a:ext cx="20702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333333"/>
                </a:buClr>
                <a:buSzPct val="50000"/>
              </a:pPr>
              <a:r>
                <a:rPr lang="en-US" altLang="zh-TW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PSH</a:t>
              </a:r>
              <a:r>
                <a:rPr lang="zh-TW" altLang="en-US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zh-TW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Real</a:t>
              </a:r>
              <a:r>
                <a:rPr lang="zh-TW" altLang="en-US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分</a:t>
              </a: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布</a:t>
              </a:r>
              <a:r>
                <a:rPr lang="zh-TW" altLang="en-US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略為右</a:t>
              </a: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偏</a:t>
              </a:r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5855838" y="771685"/>
            <a:ext cx="2070230" cy="284400"/>
            <a:chOff x="3184504" y="771685"/>
            <a:chExt cx="2070230" cy="284400"/>
          </a:xfrm>
        </p:grpSpPr>
        <p:sp>
          <p:nvSpPr>
            <p:cNvPr id="26" name="圓角矩形圖說文字 25"/>
            <p:cNvSpPr/>
            <p:nvPr/>
          </p:nvSpPr>
          <p:spPr>
            <a:xfrm>
              <a:off x="3218136" y="771685"/>
              <a:ext cx="1516291" cy="284400"/>
            </a:xfrm>
            <a:prstGeom prst="wedgeRoundRectCallout">
              <a:avLst>
                <a:gd name="adj1" fmla="val -4696"/>
                <a:gd name="adj2" fmla="val 84185"/>
                <a:gd name="adj3" fmla="val 16667"/>
              </a:avLst>
            </a:prstGeom>
            <a:solidFill>
              <a:srgbClr val="FAEB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文字方塊 26"/>
            <p:cNvSpPr txBox="1"/>
            <p:nvPr/>
          </p:nvSpPr>
          <p:spPr>
            <a:xfrm>
              <a:off x="3184504" y="785872"/>
              <a:ext cx="20702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333333"/>
                </a:buClr>
                <a:buSzPct val="50000"/>
              </a:pPr>
              <a:r>
                <a:rPr lang="en-US" altLang="zh-TW" sz="1000" b="1" dirty="0" smtClean="0">
                  <a:solidFill>
                    <a:srgbClr val="333333"/>
                  </a:solidFill>
                </a:rPr>
                <a:t>X</a:t>
              </a:r>
              <a:r>
                <a:rPr lang="zh-TW" altLang="en-US" sz="1000" b="1" dirty="0" smtClean="0">
                  <a:solidFill>
                    <a:srgbClr val="333333"/>
                  </a:solidFill>
                </a:rPr>
                <a:t>變數與</a:t>
              </a:r>
              <a:r>
                <a:rPr lang="en-US" altLang="zh-TW" sz="1000" b="1" dirty="0">
                  <a:solidFill>
                    <a:srgbClr val="333333"/>
                  </a:solidFill>
                </a:rPr>
                <a:t>PSH_Real</a:t>
              </a:r>
              <a:r>
                <a:rPr lang="zh-TW" altLang="en-US" sz="1000" b="1" dirty="0">
                  <a:solidFill>
                    <a:srgbClr val="333333"/>
                  </a:solidFill>
                </a:rPr>
                <a:t>走勢圖</a:t>
              </a:r>
            </a:p>
          </p:txBody>
        </p:sp>
      </p:grpSp>
      <p:grpSp>
        <p:nvGrpSpPr>
          <p:cNvPr id="28" name="群組 27"/>
          <p:cNvGrpSpPr/>
          <p:nvPr/>
        </p:nvGrpSpPr>
        <p:grpSpPr>
          <a:xfrm>
            <a:off x="174265" y="2669378"/>
            <a:ext cx="1378321" cy="285154"/>
            <a:chOff x="718404" y="771685"/>
            <a:chExt cx="1378321" cy="285154"/>
          </a:xfrm>
        </p:grpSpPr>
        <p:sp>
          <p:nvSpPr>
            <p:cNvPr id="29" name="圓角矩形圖說文字 28"/>
            <p:cNvSpPr/>
            <p:nvPr/>
          </p:nvSpPr>
          <p:spPr>
            <a:xfrm>
              <a:off x="773489" y="771685"/>
              <a:ext cx="1323236" cy="285154"/>
            </a:xfrm>
            <a:prstGeom prst="wedgeRoundRectCallout">
              <a:avLst>
                <a:gd name="adj1" fmla="val -4246"/>
                <a:gd name="adj2" fmla="val 84185"/>
                <a:gd name="adj3" fmla="val 16667"/>
              </a:avLst>
            </a:prstGeom>
            <a:solidFill>
              <a:srgbClr val="FAEB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文字方塊 29"/>
            <p:cNvSpPr txBox="1"/>
            <p:nvPr/>
          </p:nvSpPr>
          <p:spPr>
            <a:xfrm>
              <a:off x="718404" y="791151"/>
              <a:ext cx="137832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>
                  <a:srgbClr val="333333"/>
                </a:buClr>
                <a:buSzPct val="50000"/>
              </a:pPr>
              <a:r>
                <a:rPr lang="en-US" altLang="zh-TW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Lasso</a:t>
              </a:r>
              <a:r>
                <a:rPr lang="zh-TW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特徵重要性</a:t>
              </a:r>
            </a:p>
          </p:txBody>
        </p:sp>
      </p:grpSp>
      <p:grpSp>
        <p:nvGrpSpPr>
          <p:cNvPr id="31" name="群組 30"/>
          <p:cNvGrpSpPr/>
          <p:nvPr/>
        </p:nvGrpSpPr>
        <p:grpSpPr>
          <a:xfrm>
            <a:off x="2356142" y="2663350"/>
            <a:ext cx="1378321" cy="285154"/>
            <a:chOff x="718404" y="771685"/>
            <a:chExt cx="1378321" cy="285154"/>
          </a:xfrm>
        </p:grpSpPr>
        <p:sp>
          <p:nvSpPr>
            <p:cNvPr id="32" name="圓角矩形圖說文字 31"/>
            <p:cNvSpPr/>
            <p:nvPr/>
          </p:nvSpPr>
          <p:spPr>
            <a:xfrm>
              <a:off x="773489" y="771685"/>
              <a:ext cx="1323236" cy="285154"/>
            </a:xfrm>
            <a:prstGeom prst="wedgeRoundRectCallout">
              <a:avLst>
                <a:gd name="adj1" fmla="val -4246"/>
                <a:gd name="adj2" fmla="val 84185"/>
                <a:gd name="adj3" fmla="val 16667"/>
              </a:avLst>
            </a:prstGeom>
            <a:solidFill>
              <a:srgbClr val="FAEB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文字方塊 32"/>
            <p:cNvSpPr txBox="1"/>
            <p:nvPr/>
          </p:nvSpPr>
          <p:spPr>
            <a:xfrm>
              <a:off x="718404" y="791151"/>
              <a:ext cx="137832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>
                  <a:srgbClr val="333333"/>
                </a:buClr>
                <a:buSzPct val="50000"/>
              </a:pPr>
              <a:r>
                <a:rPr lang="en-US" altLang="zh-TW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PSH_Real </a:t>
              </a:r>
              <a:r>
                <a:rPr lang="en-US" altLang="zh-TW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range</a:t>
              </a:r>
              <a:endParaRPr lang="en-US" altLang="zh-TW" sz="1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8" name="文字方塊 7"/>
          <p:cNvSpPr txBox="1"/>
          <p:nvPr/>
        </p:nvSpPr>
        <p:spPr>
          <a:xfrm>
            <a:off x="4426083" y="3251380"/>
            <a:ext cx="10801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1.78~3.14</a:t>
            </a:r>
            <a:endParaRPr lang="en-US" altLang="zh-TW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292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專案背景與效益</a:t>
            </a:r>
          </a:p>
        </p:txBody>
      </p:sp>
    </p:spTree>
    <p:extLst>
      <p:ext uri="{BB962C8B-B14F-4D97-AF65-F5344CB8AC3E}">
        <p14:creationId xmlns:p14="http://schemas.microsoft.com/office/powerpoint/2010/main" val="17043328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95584" y="-1431"/>
            <a:ext cx="7464515" cy="1170130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Data preprocessing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-1834898" y="5482763"/>
            <a:ext cx="4725525" cy="2420380"/>
            <a:chOff x="1781690" y="1581640"/>
            <a:chExt cx="4725525" cy="2420380"/>
          </a:xfrm>
        </p:grpSpPr>
        <p:sp>
          <p:nvSpPr>
            <p:cNvPr id="5" name="矩形 4"/>
            <p:cNvSpPr/>
            <p:nvPr/>
          </p:nvSpPr>
          <p:spPr>
            <a:xfrm>
              <a:off x="2006715" y="1581640"/>
              <a:ext cx="2520000" cy="540060"/>
            </a:xfrm>
            <a:prstGeom prst="rect">
              <a:avLst/>
            </a:prstGeom>
            <a:solidFill>
              <a:srgbClr val="006896">
                <a:alpha val="741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Training set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781690" y="2597528"/>
              <a:ext cx="1260000" cy="540000"/>
            </a:xfrm>
            <a:prstGeom prst="rect">
              <a:avLst/>
            </a:prstGeom>
            <a:solidFill>
              <a:srgbClr val="98C1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Training </a:t>
              </a:r>
              <a:r>
                <a:rPr lang="en-US" altLang="zh-TW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/>
              </a:r>
              <a:br>
                <a:rPr lang="en-US" altLang="zh-TW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</a:br>
              <a:r>
                <a:rPr lang="en-US" altLang="zh-TW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set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491880" y="2597528"/>
              <a:ext cx="1260000" cy="540060"/>
            </a:xfrm>
            <a:prstGeom prst="rect">
              <a:avLst/>
            </a:prstGeom>
            <a:solidFill>
              <a:srgbClr val="98C1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Validation set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12" name="直線單箭頭接點 11"/>
            <p:cNvCxnSpPr>
              <a:stCxn id="5" idx="2"/>
              <a:endCxn id="6" idx="0"/>
            </p:cNvCxnSpPr>
            <p:nvPr/>
          </p:nvCxnSpPr>
          <p:spPr>
            <a:xfrm flipH="1">
              <a:off x="2411690" y="2121700"/>
              <a:ext cx="855025" cy="475828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單箭頭接點 14"/>
            <p:cNvCxnSpPr>
              <a:stCxn id="5" idx="2"/>
              <a:endCxn id="7" idx="0"/>
            </p:cNvCxnSpPr>
            <p:nvPr/>
          </p:nvCxnSpPr>
          <p:spPr>
            <a:xfrm>
              <a:off x="3266715" y="2121700"/>
              <a:ext cx="855165" cy="475828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/>
          </p:nvSpPr>
          <p:spPr>
            <a:xfrm>
              <a:off x="5022050" y="1581640"/>
              <a:ext cx="1485165" cy="54006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7411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Testing set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2096655" y="3170624"/>
              <a:ext cx="6300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軟正黑體" panose="020B0604030504040204" pitchFamily="34" charset="-120"/>
                </a:rPr>
                <a:t>70%</a:t>
              </a:r>
              <a:endParaRPr lang="zh-TW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3806845" y="3170624"/>
              <a:ext cx="6300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軟正黑體" panose="020B0604030504040204" pitchFamily="34" charset="-120"/>
                </a:rPr>
                <a:t>3</a:t>
              </a:r>
              <a:r>
                <a:rPr lang="en-US" altLang="zh-TW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軟正黑體" panose="020B0604030504040204" pitchFamily="34" charset="-120"/>
                </a:rPr>
                <a:t>0%</a:t>
              </a:r>
              <a:endParaRPr lang="zh-TW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2276745" y="3632688"/>
              <a:ext cx="2430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 </a:t>
              </a:r>
              <a:r>
                <a:rPr lang="en-US" altLang="zh-TW" sz="1800" b="1" dirty="0" smtClean="0">
                  <a:solidFill>
                    <a:srgbClr val="C00000"/>
                  </a:solidFill>
                </a:rPr>
                <a:t>Including PSH_Real</a:t>
              </a:r>
              <a:endParaRPr lang="zh-TW" altLang="en-US" sz="1800" b="1" dirty="0">
                <a:solidFill>
                  <a:srgbClr val="C00000"/>
                </a:solidFill>
              </a:endParaRPr>
            </a:p>
          </p:txBody>
        </p:sp>
      </p:grpSp>
      <p:sp>
        <p:nvSpPr>
          <p:cNvPr id="20" name="五邊形 19"/>
          <p:cNvSpPr/>
          <p:nvPr/>
        </p:nvSpPr>
        <p:spPr>
          <a:xfrm>
            <a:off x="4292012" y="1287196"/>
            <a:ext cx="1485165" cy="450050"/>
          </a:xfrm>
          <a:prstGeom prst="homePlate">
            <a:avLst/>
          </a:prstGeom>
          <a:gradFill flip="none" rotWithShape="1">
            <a:gsLst>
              <a:gs pos="0">
                <a:srgbClr val="006896">
                  <a:shade val="30000"/>
                  <a:satMod val="115000"/>
                </a:srgbClr>
              </a:gs>
              <a:gs pos="50000">
                <a:srgbClr val="006896">
                  <a:shade val="67500"/>
                  <a:satMod val="115000"/>
                </a:srgbClr>
              </a:gs>
              <a:gs pos="100000">
                <a:srgbClr val="006896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Standardization</a:t>
            </a:r>
            <a:endParaRPr lang="zh-TW" altLang="en-US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五邊形 20"/>
          <p:cNvSpPr/>
          <p:nvPr/>
        </p:nvSpPr>
        <p:spPr>
          <a:xfrm>
            <a:off x="1716770" y="1290262"/>
            <a:ext cx="1485165" cy="450050"/>
          </a:xfrm>
          <a:prstGeom prst="homePlate">
            <a:avLst/>
          </a:prstGeom>
          <a:gradFill flip="none" rotWithShape="1">
            <a:gsLst>
              <a:gs pos="0">
                <a:srgbClr val="006896">
                  <a:shade val="30000"/>
                  <a:satMod val="115000"/>
                </a:srgbClr>
              </a:gs>
              <a:gs pos="50000">
                <a:srgbClr val="006896">
                  <a:shade val="67500"/>
                  <a:satMod val="115000"/>
                </a:srgbClr>
              </a:gs>
              <a:gs pos="100000">
                <a:srgbClr val="006896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Split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五邊形 34"/>
          <p:cNvSpPr/>
          <p:nvPr/>
        </p:nvSpPr>
        <p:spPr>
          <a:xfrm>
            <a:off x="6867255" y="1287196"/>
            <a:ext cx="1485165" cy="450050"/>
          </a:xfrm>
          <a:prstGeom prst="homePlate">
            <a:avLst/>
          </a:prstGeom>
          <a:gradFill flip="none" rotWithShape="1">
            <a:gsLst>
              <a:gs pos="0">
                <a:srgbClr val="006896">
                  <a:shade val="30000"/>
                  <a:satMod val="115000"/>
                </a:srgbClr>
              </a:gs>
              <a:gs pos="50000">
                <a:srgbClr val="006896">
                  <a:shade val="67500"/>
                  <a:satMod val="115000"/>
                </a:srgbClr>
              </a:gs>
              <a:gs pos="100000">
                <a:srgbClr val="006896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LabelEncoder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1" name="內容版面配置區 10"/>
          <p:cNvGraphicFramePr>
            <a:graphicFrameLocks noGrp="1"/>
          </p:cNvGraphicFramePr>
          <p:nvPr>
            <p:ph sz="quarter" idx="22"/>
            <p:extLst>
              <p:ext uri="{D42A27DB-BD31-4B8C-83A1-F6EECF244321}">
                <p14:modId xmlns:p14="http://schemas.microsoft.com/office/powerpoint/2010/main" val="3494692216"/>
              </p:ext>
            </p:extLst>
          </p:nvPr>
        </p:nvGraphicFramePr>
        <p:xfrm>
          <a:off x="4166955" y="2301720"/>
          <a:ext cx="2205243" cy="22103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3427"/>
                <a:gridCol w="690908"/>
                <a:gridCol w="690908"/>
              </a:tblGrid>
              <a:tr h="315771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Numerical</a:t>
                      </a:r>
                    </a:p>
                  </a:txBody>
                  <a:tcPr anchor="ctr">
                    <a:solidFill>
                      <a:srgbClr val="428FB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100" b="0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rgbClr val="428FB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15771">
                <a:tc>
                  <a:txBody>
                    <a:bodyPr/>
                    <a:lstStyle/>
                    <a:p>
                      <a:pPr algn="ctr"/>
                      <a:endParaRPr lang="en-US" altLang="zh-TW" sz="11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Before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After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1577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DRB</a:t>
                      </a:r>
                      <a:r>
                        <a:rPr lang="en-US" altLang="zh-TW" sz="11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AA X</a:t>
                      </a:r>
                      <a:endParaRPr lang="en-US" altLang="zh-TW" sz="11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68.04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en-US" altLang="zh-TW" sz="11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r>
                        <a:rPr lang="zh-TW" altLang="en-US" sz="11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～</a:t>
                      </a:r>
                      <a:r>
                        <a:rPr lang="en-US" altLang="zh-TW" sz="11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endParaRPr lang="zh-TW" altLang="en-US" sz="11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1577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DRB AA Y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120.96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15771">
                <a:tc>
                  <a:txBody>
                    <a:bodyPr/>
                    <a:lstStyle/>
                    <a:p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1577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</a:t>
                      </a:r>
                      <a:r>
                        <a:rPr lang="en-US" altLang="zh-TW" sz="11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THK</a:t>
                      </a:r>
                      <a:endParaRPr lang="en-US" altLang="zh-TW" sz="11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1.95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1577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 THK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1.7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2" name="內容版面配置區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0515894"/>
              </p:ext>
            </p:extLst>
          </p:nvPr>
        </p:nvGraphicFramePr>
        <p:xfrm>
          <a:off x="6507215" y="2296969"/>
          <a:ext cx="2430270" cy="22099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271"/>
                <a:gridCol w="851909"/>
                <a:gridCol w="810090"/>
              </a:tblGrid>
              <a:tr h="294990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Categorical</a:t>
                      </a:r>
                    </a:p>
                  </a:txBody>
                  <a:tcPr anchor="ctr">
                    <a:solidFill>
                      <a:srgbClr val="428FB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100" b="0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rgbClr val="428FB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9278">
                <a:tc>
                  <a:txBody>
                    <a:bodyPr/>
                    <a:lstStyle/>
                    <a:p>
                      <a:pPr algn="ctr"/>
                      <a:endParaRPr lang="en-US" altLang="zh-TW" sz="11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Before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After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7019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BM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C05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altLang="zh-TW" sz="11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Mapping to int</a:t>
                      </a:r>
                      <a:endParaRPr lang="zh-TW" altLang="en-US" sz="11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7019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V050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026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 RGB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T9v2MAG2T7B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026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LCT-10-1536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3" name="文字方塊 42"/>
          <p:cNvSpPr txBox="1"/>
          <p:nvPr/>
        </p:nvSpPr>
        <p:spPr>
          <a:xfrm rot="5400000">
            <a:off x="4282315" y="3671525"/>
            <a:ext cx="70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……</a:t>
            </a:r>
            <a:endParaRPr lang="zh-TW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4" name="圖片 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75" y="2319260"/>
            <a:ext cx="3714538" cy="1979489"/>
          </a:xfrm>
          <a:prstGeom prst="rect">
            <a:avLst/>
          </a:prstGeom>
        </p:spPr>
      </p:pic>
      <p:sp>
        <p:nvSpPr>
          <p:cNvPr id="22" name="文字方塊 21"/>
          <p:cNvSpPr txBox="1"/>
          <p:nvPr/>
        </p:nvSpPr>
        <p:spPr>
          <a:xfrm rot="5400000">
            <a:off x="5054658" y="3664365"/>
            <a:ext cx="70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……</a:t>
            </a:r>
            <a:endParaRPr lang="zh-TW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6108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39245" y="0"/>
            <a:ext cx="7464515" cy="1170130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Model evaluation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6188" y="3175461"/>
            <a:ext cx="3035143" cy="182431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6188" y="1311610"/>
            <a:ext cx="3030158" cy="1820328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936188" y="838535"/>
            <a:ext cx="2835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在誤差指標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MAPE</a:t>
            </a:r>
            <a:r>
              <a:rPr lang="zh-TW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及模型擬和度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指標</a:t>
            </a:r>
            <a:r>
              <a:rPr lang="en-US" altLang="zh-TW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/>
            </a:r>
            <a:br>
              <a:rPr lang="en-US" altLang="zh-TW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</a:b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R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square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下，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XGBoost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表現最佳。</a:t>
            </a:r>
            <a:endParaRPr lang="zh-TW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</p:txBody>
      </p:sp>
      <p:graphicFrame>
        <p:nvGraphicFramePr>
          <p:cNvPr id="7" name="內容版面配置區 10"/>
          <p:cNvGraphicFramePr>
            <a:graphicFrameLocks noGrp="1"/>
          </p:cNvGraphicFramePr>
          <p:nvPr>
            <p:ph sz="quarter" idx="22"/>
            <p:extLst>
              <p:ext uri="{D42A27DB-BD31-4B8C-83A1-F6EECF244321}">
                <p14:modId xmlns:p14="http://schemas.microsoft.com/office/powerpoint/2010/main" val="1363881512"/>
              </p:ext>
            </p:extLst>
          </p:nvPr>
        </p:nvGraphicFramePr>
        <p:xfrm>
          <a:off x="4166955" y="1873966"/>
          <a:ext cx="4680513" cy="22136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6873"/>
                <a:gridCol w="509205"/>
                <a:gridCol w="509205"/>
                <a:gridCol w="509205"/>
                <a:gridCol w="509205"/>
                <a:gridCol w="509205"/>
                <a:gridCol w="509205"/>
                <a:gridCol w="509205"/>
                <a:gridCol w="509205"/>
              </a:tblGrid>
              <a:tr h="422924">
                <a:tc>
                  <a:txBody>
                    <a:bodyPr/>
                    <a:lstStyle/>
                    <a:p>
                      <a:pPr algn="ctr"/>
                      <a:endParaRPr lang="zh-TW" altLang="en-US" sz="1100" dirty="0"/>
                    </a:p>
                  </a:txBody>
                  <a:tcPr anchor="ctr">
                    <a:solidFill>
                      <a:srgbClr val="428FB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Linear Regression</a:t>
                      </a:r>
                    </a:p>
                  </a:txBody>
                  <a:tcPr anchor="ctr">
                    <a:solidFill>
                      <a:srgbClr val="428FB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LASSO</a:t>
                      </a:r>
                    </a:p>
                  </a:txBody>
                  <a:tcPr anchor="ctr">
                    <a:solidFill>
                      <a:srgbClr val="428FB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XGB</a:t>
                      </a:r>
                    </a:p>
                  </a:txBody>
                  <a:tcPr anchor="ctr">
                    <a:solidFill>
                      <a:srgbClr val="428FB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Random Forest</a:t>
                      </a:r>
                    </a:p>
                  </a:txBody>
                  <a:tcPr anchor="ctr">
                    <a:solidFill>
                      <a:srgbClr val="428FB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256775">
                <a:tc>
                  <a:txBody>
                    <a:bodyPr/>
                    <a:lstStyle/>
                    <a:p>
                      <a:pPr algn="ctr"/>
                      <a:endParaRPr lang="en-US" altLang="zh-TW" sz="11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In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Out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In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Out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In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Out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In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Out</a:t>
                      </a:r>
                      <a:endParaRPr lang="zh-TW" altLang="en-US" sz="1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292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0.034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0.043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0.064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0.070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rgbClr val="C00000"/>
                          </a:solidFill>
                        </a:rPr>
                        <a:t>0.001</a:t>
                      </a:r>
                      <a:endParaRPr lang="zh-TW" altLang="en-US" sz="1100" b="0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rgbClr val="C00000"/>
                          </a:solidFill>
                        </a:rPr>
                        <a:t>0.029</a:t>
                      </a:r>
                      <a:endParaRPr lang="zh-TW" altLang="en-US" sz="1100" b="0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0.024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0.041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292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MSE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0.002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0.003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0.006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0.006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1.401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rgbClr val="C00000"/>
                          </a:solidFill>
                        </a:rPr>
                        <a:t>0.001</a:t>
                      </a:r>
                      <a:endParaRPr lang="zh-TW" altLang="en-US" sz="1100" b="0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rgbClr val="C00000"/>
                          </a:solidFill>
                        </a:rPr>
                        <a:t>0.001</a:t>
                      </a:r>
                      <a:endParaRPr lang="zh-TW" altLang="en-US" sz="1100" b="0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0.003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567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</a:t>
                      </a:r>
                      <a:r>
                        <a:rPr lang="en-US" altLang="zh-TW" sz="9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0.979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0.962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0.934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0.895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TW" altLang="en-US" sz="1100" b="0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rgbClr val="C00000"/>
                          </a:solidFill>
                        </a:rPr>
                        <a:t>0.982</a:t>
                      </a:r>
                      <a:endParaRPr lang="zh-TW" altLang="en-US" sz="1100" b="0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0.986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0.957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292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MAPE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1.455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1.756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2.690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2.830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rgbClr val="C00000"/>
                          </a:solidFill>
                        </a:rPr>
                        <a:t>0.035</a:t>
                      </a:r>
                      <a:endParaRPr lang="zh-TW" altLang="en-US" sz="1100" b="0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rgbClr val="C00000"/>
                          </a:solidFill>
                        </a:rPr>
                        <a:t>1.158</a:t>
                      </a:r>
                      <a:endParaRPr lang="zh-TW" altLang="en-US" sz="1100" b="0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0.990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1.681</a:t>
                      </a:r>
                      <a:endParaRPr lang="zh-TW" altLang="en-US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9" name="文字方塊 8"/>
          <p:cNvSpPr txBox="1"/>
          <p:nvPr/>
        </p:nvSpPr>
        <p:spPr>
          <a:xfrm>
            <a:off x="4121950" y="1536635"/>
            <a:ext cx="319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In sample error &amp; Out of sample error</a:t>
            </a:r>
            <a:endParaRPr lang="zh-TW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1956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6505" y="51470"/>
            <a:ext cx="7464515" cy="1170130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SHAP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780" y="950711"/>
            <a:ext cx="4725525" cy="90181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934" y="1950544"/>
            <a:ext cx="2925325" cy="290049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142" y="1941680"/>
            <a:ext cx="3067213" cy="2918220"/>
          </a:xfrm>
          <a:prstGeom prst="rect">
            <a:avLst/>
          </a:prstGeom>
        </p:spPr>
      </p:pic>
      <p:sp>
        <p:nvSpPr>
          <p:cNvPr id="166" name="文字方塊 165"/>
          <p:cNvSpPr txBox="1"/>
          <p:nvPr/>
        </p:nvSpPr>
        <p:spPr>
          <a:xfrm>
            <a:off x="527865" y="799864"/>
            <a:ext cx="2835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Model_No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：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V15H6-Y3</a:t>
            </a:r>
          </a:p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Tool_ID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：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ABIEXL10</a:t>
            </a:r>
          </a:p>
          <a:p>
            <a:pPr marL="171450" indent="-171450">
              <a:buClr>
                <a:srgbClr val="333333"/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ABBR_No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：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6P</a:t>
            </a:r>
            <a:endParaRPr lang="zh-TW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3096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316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8559" y="46969"/>
            <a:ext cx="9144000" cy="1170130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專案背景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pic>
        <p:nvPicPr>
          <p:cNvPr id="34" name="Picture 16" descr="C:\Documents and Settings\tomcctang\桌面\au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2390" y="219686"/>
            <a:ext cx="814387" cy="28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文字方塊 14"/>
          <p:cNvSpPr txBox="1"/>
          <p:nvPr/>
        </p:nvSpPr>
        <p:spPr>
          <a:xfrm>
            <a:off x="2224861" y="3356411"/>
            <a:ext cx="1337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3B84B9"/>
                </a:solidFill>
              </a:rPr>
              <a:t>產品少量多樣</a:t>
            </a:r>
            <a:endParaRPr lang="en-US" altLang="zh-TW" b="1" dirty="0" smtClean="0">
              <a:solidFill>
                <a:srgbClr val="3B84B9"/>
              </a:solidFill>
            </a:endParaRPr>
          </a:p>
        </p:txBody>
      </p:sp>
      <p:grpSp>
        <p:nvGrpSpPr>
          <p:cNvPr id="35" name="群組 34"/>
          <p:cNvGrpSpPr/>
          <p:nvPr/>
        </p:nvGrpSpPr>
        <p:grpSpPr>
          <a:xfrm>
            <a:off x="1977311" y="2232803"/>
            <a:ext cx="1711014" cy="970166"/>
            <a:chOff x="1780866" y="1466569"/>
            <a:chExt cx="2227748" cy="1286565"/>
          </a:xfrm>
        </p:grpSpPr>
        <p:pic>
          <p:nvPicPr>
            <p:cNvPr id="17" name="圖片 1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7" t="4632" r="49099" b="54244"/>
            <a:stretch/>
          </p:blipFill>
          <p:spPr>
            <a:xfrm>
              <a:off x="1780866" y="1523626"/>
              <a:ext cx="1116507" cy="990110"/>
            </a:xfrm>
            <a:prstGeom prst="rect">
              <a:avLst/>
            </a:prstGeom>
          </p:spPr>
        </p:pic>
        <p:pic>
          <p:nvPicPr>
            <p:cNvPr id="19" name="圖片 18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50" t="67500" r="52625" b="14125"/>
            <a:stretch/>
          </p:blipFill>
          <p:spPr>
            <a:xfrm>
              <a:off x="2852664" y="1466569"/>
              <a:ext cx="772761" cy="601036"/>
            </a:xfrm>
            <a:prstGeom prst="rect">
              <a:avLst/>
            </a:prstGeom>
          </p:spPr>
        </p:pic>
        <p:pic>
          <p:nvPicPr>
            <p:cNvPr id="20" name="圖片 19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250" t="59625" r="4501" b="14126"/>
            <a:stretch/>
          </p:blipFill>
          <p:spPr>
            <a:xfrm>
              <a:off x="2793478" y="2078058"/>
              <a:ext cx="1215136" cy="675076"/>
            </a:xfrm>
            <a:prstGeom prst="rect">
              <a:avLst/>
            </a:prstGeom>
          </p:spPr>
        </p:pic>
        <p:pic>
          <p:nvPicPr>
            <p:cNvPr id="21" name="圖片 20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25" t="18500" r="16750" b="54375"/>
            <a:stretch/>
          </p:blipFill>
          <p:spPr>
            <a:xfrm>
              <a:off x="3604760" y="1539139"/>
              <a:ext cx="320797" cy="523406"/>
            </a:xfrm>
            <a:prstGeom prst="rect">
              <a:avLst/>
            </a:prstGeom>
          </p:spPr>
        </p:pic>
        <p:pic>
          <p:nvPicPr>
            <p:cNvPr id="23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540344" y="1700375"/>
              <a:ext cx="219008" cy="776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4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041830" y="1933533"/>
              <a:ext cx="149818" cy="531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5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721406" y="1657298"/>
              <a:ext cx="128867" cy="457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6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664372" y="2563976"/>
              <a:ext cx="128928" cy="457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32" name="圖片 31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5" t="26439" r="2750" b="-1408"/>
          <a:stretch/>
        </p:blipFill>
        <p:spPr>
          <a:xfrm>
            <a:off x="736651" y="2190058"/>
            <a:ext cx="1120886" cy="1634625"/>
          </a:xfrm>
          <a:prstGeom prst="rect">
            <a:avLst/>
          </a:prstGeom>
        </p:spPr>
      </p:pic>
      <p:sp>
        <p:nvSpPr>
          <p:cNvPr id="37" name="文字方塊 36"/>
          <p:cNvSpPr txBox="1"/>
          <p:nvPr/>
        </p:nvSpPr>
        <p:spPr>
          <a:xfrm>
            <a:off x="752160" y="3824683"/>
            <a:ext cx="1274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3B84B9"/>
                </a:solidFill>
              </a:rPr>
              <a:t>仰賴人員經</a:t>
            </a:r>
            <a:r>
              <a:rPr lang="zh-TW" altLang="en-US" b="1" dirty="0">
                <a:solidFill>
                  <a:srgbClr val="3B84B9"/>
                </a:solidFill>
              </a:rPr>
              <a:t>驗</a:t>
            </a:r>
          </a:p>
        </p:txBody>
      </p:sp>
      <p:grpSp>
        <p:nvGrpSpPr>
          <p:cNvPr id="12" name="群組 11"/>
          <p:cNvGrpSpPr/>
          <p:nvPr/>
        </p:nvGrpSpPr>
        <p:grpSpPr>
          <a:xfrm>
            <a:off x="4258884" y="5340810"/>
            <a:ext cx="945000" cy="838293"/>
            <a:chOff x="5157170" y="1758517"/>
            <a:chExt cx="720080" cy="613335"/>
          </a:xfrm>
          <a:solidFill>
            <a:srgbClr val="2D3D4C"/>
          </a:solidFill>
        </p:grpSpPr>
        <p:sp>
          <p:nvSpPr>
            <p:cNvPr id="7" name="六邊形 6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2D3D4C"/>
                </a:solidFill>
              </a:endParaRPr>
            </a:p>
          </p:txBody>
        </p:sp>
        <p:sp>
          <p:nvSpPr>
            <p:cNvPr id="27" name="六邊形 26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2D3D4C"/>
                </a:solidFill>
              </a:endParaRPr>
            </a:p>
          </p:txBody>
        </p:sp>
      </p:grpSp>
      <p:grpSp>
        <p:nvGrpSpPr>
          <p:cNvPr id="42" name="群組 41"/>
          <p:cNvGrpSpPr/>
          <p:nvPr/>
        </p:nvGrpSpPr>
        <p:grpSpPr>
          <a:xfrm>
            <a:off x="5040239" y="5759955"/>
            <a:ext cx="945000" cy="838293"/>
            <a:chOff x="5157170" y="1758517"/>
            <a:chExt cx="720080" cy="613335"/>
          </a:xfrm>
          <a:solidFill>
            <a:srgbClr val="445976"/>
          </a:solidFill>
        </p:grpSpPr>
        <p:sp>
          <p:nvSpPr>
            <p:cNvPr id="43" name="六邊形 42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" name="六邊形 43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5" name="群組 44"/>
          <p:cNvGrpSpPr/>
          <p:nvPr/>
        </p:nvGrpSpPr>
        <p:grpSpPr>
          <a:xfrm>
            <a:off x="5813769" y="5317272"/>
            <a:ext cx="945000" cy="838293"/>
            <a:chOff x="5157170" y="1758517"/>
            <a:chExt cx="720080" cy="613335"/>
          </a:xfrm>
          <a:solidFill>
            <a:srgbClr val="72A3DD"/>
          </a:solidFill>
        </p:grpSpPr>
        <p:sp>
          <p:nvSpPr>
            <p:cNvPr id="46" name="六邊形 45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六邊形 46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8" name="群組 47"/>
          <p:cNvGrpSpPr/>
          <p:nvPr/>
        </p:nvGrpSpPr>
        <p:grpSpPr>
          <a:xfrm>
            <a:off x="6585968" y="5747320"/>
            <a:ext cx="945000" cy="838293"/>
            <a:chOff x="5157170" y="1758517"/>
            <a:chExt cx="720080" cy="613335"/>
          </a:xfrm>
          <a:solidFill>
            <a:srgbClr val="93C6DB"/>
          </a:solidFill>
        </p:grpSpPr>
        <p:sp>
          <p:nvSpPr>
            <p:cNvPr id="49" name="六邊形 48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六邊形 49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51" name="群組 50"/>
          <p:cNvGrpSpPr/>
          <p:nvPr/>
        </p:nvGrpSpPr>
        <p:grpSpPr>
          <a:xfrm>
            <a:off x="7359498" y="5317055"/>
            <a:ext cx="945000" cy="838293"/>
            <a:chOff x="5157170" y="1758517"/>
            <a:chExt cx="720080" cy="613335"/>
          </a:xfrm>
          <a:solidFill>
            <a:srgbClr val="1E5478"/>
          </a:solidFill>
        </p:grpSpPr>
        <p:sp>
          <p:nvSpPr>
            <p:cNvPr id="52" name="六邊形 51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六邊形 52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6" name="圖片 15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75" t="68375" r="32500" b="11500"/>
          <a:stretch/>
        </p:blipFill>
        <p:spPr>
          <a:xfrm>
            <a:off x="5732885" y="1842169"/>
            <a:ext cx="1503104" cy="2304756"/>
          </a:xfrm>
          <a:prstGeom prst="rect">
            <a:avLst/>
          </a:prstGeom>
        </p:spPr>
      </p:pic>
      <p:grpSp>
        <p:nvGrpSpPr>
          <p:cNvPr id="72" name="群組 71"/>
          <p:cNvGrpSpPr/>
          <p:nvPr/>
        </p:nvGrpSpPr>
        <p:grpSpPr>
          <a:xfrm>
            <a:off x="7064627" y="3361869"/>
            <a:ext cx="1784622" cy="421152"/>
            <a:chOff x="7064627" y="3361869"/>
            <a:chExt cx="1784622" cy="421152"/>
          </a:xfrm>
        </p:grpSpPr>
        <p:pic>
          <p:nvPicPr>
            <p:cNvPr id="61" name="圖片 60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091" r="6991" b="33601"/>
            <a:stretch/>
          </p:blipFill>
          <p:spPr>
            <a:xfrm>
              <a:off x="7064627" y="3361869"/>
              <a:ext cx="1784622" cy="421152"/>
            </a:xfrm>
            <a:prstGeom prst="rect">
              <a:avLst/>
            </a:prstGeom>
          </p:spPr>
        </p:pic>
        <p:sp>
          <p:nvSpPr>
            <p:cNvPr id="57" name="文字方塊 56"/>
            <p:cNvSpPr txBox="1"/>
            <p:nvPr/>
          </p:nvSpPr>
          <p:spPr>
            <a:xfrm>
              <a:off x="7143133" y="3434063"/>
              <a:ext cx="16472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zh-TW" b="1" dirty="0" smtClean="0">
                  <a:solidFill>
                    <a:schemeClr val="bg1"/>
                  </a:solidFill>
                </a:rPr>
                <a:t>實際生產最佳</a:t>
              </a:r>
              <a:r>
                <a:rPr lang="zh-TW" altLang="zh-TW" b="1" dirty="0">
                  <a:solidFill>
                    <a:schemeClr val="bg1"/>
                  </a:solidFill>
                </a:rPr>
                <a:t>狀況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3" name="群組 62"/>
          <p:cNvGrpSpPr/>
          <p:nvPr/>
        </p:nvGrpSpPr>
        <p:grpSpPr>
          <a:xfrm>
            <a:off x="4260447" y="3106876"/>
            <a:ext cx="1657939" cy="352129"/>
            <a:chOff x="6027864" y="3898648"/>
            <a:chExt cx="1657939" cy="352129"/>
          </a:xfrm>
        </p:grpSpPr>
        <p:pic>
          <p:nvPicPr>
            <p:cNvPr id="62" name="圖片 61"/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913" r="16462"/>
            <a:stretch/>
          </p:blipFill>
          <p:spPr>
            <a:xfrm flipH="1">
              <a:off x="6027864" y="3898648"/>
              <a:ext cx="1657939" cy="343931"/>
            </a:xfrm>
            <a:prstGeom prst="rect">
              <a:avLst/>
            </a:prstGeom>
          </p:spPr>
        </p:pic>
        <p:sp>
          <p:nvSpPr>
            <p:cNvPr id="56" name="文字方塊 55"/>
            <p:cNvSpPr txBox="1"/>
            <p:nvPr/>
          </p:nvSpPr>
          <p:spPr>
            <a:xfrm>
              <a:off x="6267083" y="3943000"/>
              <a:ext cx="12638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zh-TW" b="1" dirty="0" smtClean="0">
                  <a:solidFill>
                    <a:schemeClr val="bg1"/>
                  </a:solidFill>
                </a:rPr>
                <a:t>找出關鍵因子</a:t>
              </a:r>
              <a:endParaRPr lang="en-US" altLang="zh-TW" b="1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群組 70"/>
          <p:cNvGrpSpPr/>
          <p:nvPr/>
        </p:nvGrpSpPr>
        <p:grpSpPr>
          <a:xfrm>
            <a:off x="7112182" y="2552150"/>
            <a:ext cx="1618751" cy="320757"/>
            <a:chOff x="7112182" y="2552150"/>
            <a:chExt cx="1618751" cy="320757"/>
          </a:xfrm>
        </p:grpSpPr>
        <p:pic>
          <p:nvPicPr>
            <p:cNvPr id="64" name="圖片 63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792" b="73920"/>
            <a:stretch/>
          </p:blipFill>
          <p:spPr>
            <a:xfrm>
              <a:off x="7112182" y="2570836"/>
              <a:ext cx="1618751" cy="302071"/>
            </a:xfrm>
            <a:prstGeom prst="rect">
              <a:avLst/>
            </a:prstGeom>
          </p:spPr>
        </p:pic>
        <p:sp>
          <p:nvSpPr>
            <p:cNvPr id="18" name="文字方塊 17"/>
            <p:cNvSpPr txBox="1"/>
            <p:nvPr/>
          </p:nvSpPr>
          <p:spPr>
            <a:xfrm>
              <a:off x="7355763" y="2552150"/>
              <a:ext cx="13204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zh-TW" b="1" dirty="0">
                  <a:solidFill>
                    <a:schemeClr val="bg1"/>
                  </a:solidFill>
                </a:rPr>
                <a:t>機器學習建</a:t>
              </a:r>
              <a:r>
                <a:rPr lang="zh-TW" altLang="zh-TW" b="1" dirty="0" smtClean="0">
                  <a:solidFill>
                    <a:schemeClr val="bg1"/>
                  </a:solidFill>
                </a:rPr>
                <a:t>模</a:t>
              </a:r>
              <a:endParaRPr lang="en-US" altLang="zh-TW" b="1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73" name="群組 72"/>
          <p:cNvGrpSpPr/>
          <p:nvPr/>
        </p:nvGrpSpPr>
        <p:grpSpPr>
          <a:xfrm>
            <a:off x="4028127" y="2268523"/>
            <a:ext cx="1993159" cy="421152"/>
            <a:chOff x="4028127" y="2268523"/>
            <a:chExt cx="1993159" cy="421152"/>
          </a:xfrm>
        </p:grpSpPr>
        <p:pic>
          <p:nvPicPr>
            <p:cNvPr id="65" name="圖片 64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091" r="6991" b="33601"/>
            <a:stretch/>
          </p:blipFill>
          <p:spPr>
            <a:xfrm flipH="1">
              <a:off x="4028127" y="2268523"/>
              <a:ext cx="1784622" cy="421152"/>
            </a:xfrm>
            <a:prstGeom prst="rect">
              <a:avLst/>
            </a:prstGeom>
          </p:spPr>
        </p:pic>
        <p:sp>
          <p:nvSpPr>
            <p:cNvPr id="54" name="文字方塊 53"/>
            <p:cNvSpPr txBox="1"/>
            <p:nvPr/>
          </p:nvSpPr>
          <p:spPr>
            <a:xfrm>
              <a:off x="4112617" y="2331991"/>
              <a:ext cx="19086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zh-TW" b="1" dirty="0" smtClean="0">
                  <a:solidFill>
                    <a:schemeClr val="bg1"/>
                  </a:solidFill>
                </a:rPr>
                <a:t>生產</a:t>
              </a:r>
              <a:r>
                <a:rPr lang="zh-TW" altLang="zh-TW" b="1" dirty="0">
                  <a:solidFill>
                    <a:schemeClr val="bg1"/>
                  </a:solidFill>
                </a:rPr>
                <a:t>參數</a:t>
              </a:r>
              <a:r>
                <a:rPr lang="zh-TW" altLang="zh-TW" b="1" dirty="0" smtClean="0">
                  <a:solidFill>
                    <a:schemeClr val="bg1"/>
                  </a:solidFill>
                </a:rPr>
                <a:t>預測模擬</a:t>
              </a:r>
              <a:endParaRPr lang="en-US" altLang="zh-TW" b="1" dirty="0" smtClean="0">
                <a:solidFill>
                  <a:schemeClr val="bg1"/>
                </a:solidFill>
              </a:endParaRPr>
            </a:p>
          </p:txBody>
        </p:sp>
      </p:grpSp>
      <p:sp>
        <p:nvSpPr>
          <p:cNvPr id="55" name="文字方塊 54"/>
          <p:cNvSpPr txBox="1"/>
          <p:nvPr/>
        </p:nvSpPr>
        <p:spPr>
          <a:xfrm>
            <a:off x="6120425" y="1626269"/>
            <a:ext cx="745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rgbClr val="3781B9"/>
                </a:solidFill>
              </a:rPr>
              <a:t>AI</a:t>
            </a:r>
            <a:r>
              <a:rPr lang="zh-TW" altLang="zh-TW" b="1" dirty="0" smtClean="0">
                <a:solidFill>
                  <a:srgbClr val="3781B9"/>
                </a:solidFill>
              </a:rPr>
              <a:t>模型</a:t>
            </a:r>
            <a:endParaRPr lang="en-US" altLang="zh-TW" b="1" dirty="0" smtClean="0">
              <a:solidFill>
                <a:srgbClr val="3781B9"/>
              </a:solidFill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476545" y="1231139"/>
            <a:ext cx="1087193" cy="722738"/>
            <a:chOff x="476545" y="1231139"/>
            <a:chExt cx="1087193" cy="722738"/>
          </a:xfrm>
        </p:grpSpPr>
        <p:grpSp>
          <p:nvGrpSpPr>
            <p:cNvPr id="74" name="群組 73"/>
            <p:cNvGrpSpPr/>
            <p:nvPr/>
          </p:nvGrpSpPr>
          <p:grpSpPr>
            <a:xfrm>
              <a:off x="476545" y="1231139"/>
              <a:ext cx="1087193" cy="718777"/>
              <a:chOff x="476545" y="1231139"/>
              <a:chExt cx="1087193" cy="718777"/>
            </a:xfrm>
          </p:grpSpPr>
          <p:pic>
            <p:nvPicPr>
              <p:cNvPr id="69" name="圖片 68"/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476545" y="1231139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10" name="矩形 9"/>
              <p:cNvSpPr/>
              <p:nvPr/>
            </p:nvSpPr>
            <p:spPr>
              <a:xfrm>
                <a:off x="568737" y="1402959"/>
                <a:ext cx="902811" cy="30777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</a:rPr>
                  <a:t>目前問題</a:t>
                </a:r>
                <a:endPara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endParaRPr>
              </a:p>
            </p:txBody>
          </p:sp>
        </p:grpSp>
        <p:sp>
          <p:nvSpPr>
            <p:cNvPr id="58" name="文字方塊 57"/>
            <p:cNvSpPr txBox="1"/>
            <p:nvPr/>
          </p:nvSpPr>
          <p:spPr>
            <a:xfrm rot="21376399">
              <a:off x="1092075" y="1823074"/>
              <a:ext cx="314369" cy="1308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TW" altLang="en-US" dirty="0"/>
            </a:p>
          </p:txBody>
        </p:sp>
      </p:grpSp>
      <p:grpSp>
        <p:nvGrpSpPr>
          <p:cNvPr id="4" name="群組 3"/>
          <p:cNvGrpSpPr/>
          <p:nvPr/>
        </p:nvGrpSpPr>
        <p:grpSpPr>
          <a:xfrm>
            <a:off x="4011426" y="1228997"/>
            <a:ext cx="1087193" cy="721030"/>
            <a:chOff x="4011426" y="1228997"/>
            <a:chExt cx="1087193" cy="721030"/>
          </a:xfrm>
        </p:grpSpPr>
        <p:grpSp>
          <p:nvGrpSpPr>
            <p:cNvPr id="75" name="群組 74"/>
            <p:cNvGrpSpPr/>
            <p:nvPr/>
          </p:nvGrpSpPr>
          <p:grpSpPr>
            <a:xfrm>
              <a:off x="4011426" y="1228997"/>
              <a:ext cx="1087193" cy="718777"/>
              <a:chOff x="4011426" y="1228997"/>
              <a:chExt cx="1087193" cy="718777"/>
            </a:xfrm>
          </p:grpSpPr>
          <p:pic>
            <p:nvPicPr>
              <p:cNvPr id="70" name="圖片 69"/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4011426" y="1228997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13" name="矩形 12"/>
              <p:cNvSpPr/>
              <p:nvPr/>
            </p:nvSpPr>
            <p:spPr>
              <a:xfrm>
                <a:off x="4133263" y="1404458"/>
                <a:ext cx="902811" cy="30777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</a:rPr>
                  <a:t>解決方式</a:t>
                </a:r>
                <a:endPara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endParaRPr>
              </a:p>
            </p:txBody>
          </p:sp>
        </p:grpSp>
        <p:sp>
          <p:nvSpPr>
            <p:cNvPr id="59" name="文字方塊 58"/>
            <p:cNvSpPr txBox="1"/>
            <p:nvPr/>
          </p:nvSpPr>
          <p:spPr>
            <a:xfrm rot="21376399">
              <a:off x="4678379" y="1819224"/>
              <a:ext cx="314369" cy="1308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35653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9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1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3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7" grpId="0"/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線接點 35"/>
          <p:cNvCxnSpPr/>
          <p:nvPr/>
        </p:nvCxnSpPr>
        <p:spPr>
          <a:xfrm flipH="1" flipV="1">
            <a:off x="901131" y="2555893"/>
            <a:ext cx="1670461" cy="23905"/>
          </a:xfrm>
          <a:prstGeom prst="line">
            <a:avLst/>
          </a:prstGeom>
          <a:ln w="19050">
            <a:solidFill>
              <a:srgbClr val="9CA6D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/>
          <p:cNvCxnSpPr/>
          <p:nvPr/>
        </p:nvCxnSpPr>
        <p:spPr>
          <a:xfrm flipH="1" flipV="1">
            <a:off x="2567486" y="2574157"/>
            <a:ext cx="367499" cy="400131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/>
          <p:cNvCxnSpPr/>
          <p:nvPr/>
        </p:nvCxnSpPr>
        <p:spPr>
          <a:xfrm flipH="1" flipV="1">
            <a:off x="6054528" y="3560085"/>
            <a:ext cx="367499" cy="400131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8559" y="46969"/>
            <a:ext cx="9144000" cy="1170130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專案效益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386535" y="2219137"/>
            <a:ext cx="24302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defRPr/>
            </a:pP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減少</a:t>
            </a:r>
            <a:r>
              <a:rPr lang="zh-TW" altLang="en-US" sz="1600" b="1" dirty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人員</a:t>
            </a:r>
            <a:r>
              <a:rPr lang="en-US" altLang="zh-TW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Loading</a:t>
            </a:r>
            <a:endParaRPr lang="en-US" altLang="zh-TW" sz="1600" b="1" dirty="0">
              <a:gradFill flip="none" rotWithShape="1">
                <a:gsLst>
                  <a:gs pos="0">
                    <a:srgbClr val="9CA6D3">
                      <a:shade val="30000"/>
                      <a:satMod val="115000"/>
                    </a:srgbClr>
                  </a:gs>
                  <a:gs pos="50000">
                    <a:srgbClr val="9CA6D3">
                      <a:shade val="67500"/>
                      <a:satMod val="115000"/>
                    </a:srgbClr>
                  </a:gs>
                  <a:gs pos="100000">
                    <a:srgbClr val="9CA6D3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atin typeface="微軟正黑體" panose="020B0604030504040204" pitchFamily="34" charset="-120"/>
            </a:endParaRPr>
          </a:p>
        </p:txBody>
      </p:sp>
      <p:sp>
        <p:nvSpPr>
          <p:cNvPr id="51" name="文字方塊 50"/>
          <p:cNvSpPr txBox="1"/>
          <p:nvPr/>
        </p:nvSpPr>
        <p:spPr>
          <a:xfrm>
            <a:off x="6089553" y="1678808"/>
            <a:ext cx="19897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defRPr/>
            </a:pP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縮短</a:t>
            </a:r>
            <a:r>
              <a:rPr lang="zh-TW" altLang="en-US" sz="1600" b="1" dirty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開線</a:t>
            </a: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時間</a:t>
            </a:r>
            <a:endParaRPr lang="en-US" altLang="zh-TW" sz="1600" b="1" dirty="0">
              <a:gradFill flip="none" rotWithShape="1">
                <a:gsLst>
                  <a:gs pos="0">
                    <a:srgbClr val="9CA6D3">
                      <a:shade val="30000"/>
                      <a:satMod val="115000"/>
                    </a:srgbClr>
                  </a:gs>
                  <a:gs pos="50000">
                    <a:srgbClr val="9CA6D3">
                      <a:shade val="67500"/>
                      <a:satMod val="115000"/>
                    </a:srgbClr>
                  </a:gs>
                  <a:gs pos="100000">
                    <a:srgbClr val="9CA6D3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atin typeface="微軟正黑體" panose="020B0604030504040204" pitchFamily="34" charset="-120"/>
            </a:endParaRPr>
          </a:p>
        </p:txBody>
      </p:sp>
      <p:sp>
        <p:nvSpPr>
          <p:cNvPr id="52" name="文字方塊 51"/>
          <p:cNvSpPr txBox="1"/>
          <p:nvPr/>
        </p:nvSpPr>
        <p:spPr>
          <a:xfrm>
            <a:off x="5906608" y="3613011"/>
            <a:ext cx="28294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defRPr/>
            </a:pP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提升</a:t>
            </a:r>
            <a:r>
              <a:rPr lang="zh-TW" altLang="en-US" sz="1600" b="1" dirty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產品品質</a:t>
            </a: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穩定度</a:t>
            </a:r>
            <a:endParaRPr lang="zh-TW" altLang="en-US" sz="1600" b="1" dirty="0">
              <a:gradFill flip="none" rotWithShape="1">
                <a:gsLst>
                  <a:gs pos="0">
                    <a:srgbClr val="9CA6D3">
                      <a:shade val="30000"/>
                      <a:satMod val="115000"/>
                    </a:srgbClr>
                  </a:gs>
                  <a:gs pos="50000">
                    <a:srgbClr val="9CA6D3">
                      <a:shade val="67500"/>
                      <a:satMod val="115000"/>
                    </a:srgbClr>
                  </a:gs>
                  <a:gs pos="100000">
                    <a:srgbClr val="9CA6D3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atin typeface="微軟正黑體" panose="020B0604030504040204" pitchFamily="34" charset="-120"/>
            </a:endParaRPr>
          </a:p>
        </p:txBody>
      </p:sp>
      <p:pic>
        <p:nvPicPr>
          <p:cNvPr id="34" name="Picture 16" descr="C:\Documents and Settings\tomcctang\桌面\au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2390" y="219686"/>
            <a:ext cx="814387" cy="28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1" name="直線接點 10"/>
          <p:cNvCxnSpPr/>
          <p:nvPr/>
        </p:nvCxnSpPr>
        <p:spPr>
          <a:xfrm>
            <a:off x="6597225" y="2007165"/>
            <a:ext cx="1305145" cy="0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 flipV="1">
            <a:off x="6238278" y="2007165"/>
            <a:ext cx="367499" cy="400131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 flipV="1">
            <a:off x="6422027" y="3954873"/>
            <a:ext cx="1930393" cy="2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" t="17003" r="1127" b="10374"/>
          <a:stretch/>
        </p:blipFill>
        <p:spPr>
          <a:xfrm>
            <a:off x="2623075" y="1217099"/>
            <a:ext cx="4140460" cy="312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33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1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1" grpId="0"/>
      <p:bldP spid="5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群組 17"/>
          <p:cNvGrpSpPr/>
          <p:nvPr/>
        </p:nvGrpSpPr>
        <p:grpSpPr>
          <a:xfrm>
            <a:off x="4641413" y="960028"/>
            <a:ext cx="4546230" cy="1564980"/>
            <a:chOff x="4683837" y="902102"/>
            <a:chExt cx="4546230" cy="1564980"/>
          </a:xfrm>
        </p:grpSpPr>
        <p:pic>
          <p:nvPicPr>
            <p:cNvPr id="12" name="圖片 1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75" t="8000" r="31625" b="67500"/>
            <a:stretch/>
          </p:blipFill>
          <p:spPr>
            <a:xfrm>
              <a:off x="4683837" y="902102"/>
              <a:ext cx="4546230" cy="1564980"/>
            </a:xfrm>
            <a:prstGeom prst="rect">
              <a:avLst/>
            </a:prstGeom>
          </p:spPr>
        </p:pic>
        <p:sp>
          <p:nvSpPr>
            <p:cNvPr id="10" name="文字方塊 9"/>
            <p:cNvSpPr txBox="1"/>
            <p:nvPr/>
          </p:nvSpPr>
          <p:spPr>
            <a:xfrm>
              <a:off x="5475636" y="1379285"/>
              <a:ext cx="318943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為什麼</a:t>
              </a:r>
              <a:r>
                <a:rPr lang="en-US" altLang="zh-TW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AUO</a:t>
              </a:r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有</a:t>
              </a:r>
              <a:r>
                <a:rPr lang="en-US" altLang="zh-TW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Smart Prediction</a:t>
              </a:r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了，</a:t>
              </a:r>
              <a:endPara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endParaRPr>
            </a:p>
            <a:p>
              <a:pPr algn="ctr">
                <a:lnSpc>
                  <a:spcPct val="150000"/>
                </a:lnSpc>
              </a:pPr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我們還要</a:t>
              </a:r>
              <a:r>
                <a:rPr lang="zh-TW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開發這個平</a:t>
              </a:r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台</a:t>
              </a:r>
              <a:r>
                <a:rPr lang="zh-TW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呢</a:t>
              </a:r>
              <a:r>
                <a:rPr lang="en-US" altLang="zh-TW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?</a:t>
              </a:r>
              <a:endPara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endParaRPr>
            </a:p>
            <a:p>
              <a:endParaRPr lang="zh-TW" altLang="en-US" dirty="0"/>
            </a:p>
          </p:txBody>
        </p:sp>
      </p:grpSp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327" y="2093215"/>
            <a:ext cx="3405307" cy="2476722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8559" y="46969"/>
            <a:ext cx="9144000" cy="1170130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平台差異化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pic>
        <p:nvPicPr>
          <p:cNvPr id="34" name="Picture 16" descr="C:\Documents and Settings\tomcctang\桌面\auo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082390" y="219686"/>
            <a:ext cx="814387" cy="28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群組 20"/>
          <p:cNvGrpSpPr/>
          <p:nvPr/>
        </p:nvGrpSpPr>
        <p:grpSpPr>
          <a:xfrm>
            <a:off x="5541223" y="2515507"/>
            <a:ext cx="540000" cy="540000"/>
            <a:chOff x="1241630" y="-1314737"/>
            <a:chExt cx="1080000" cy="1080000"/>
          </a:xfrm>
        </p:grpSpPr>
        <p:sp>
          <p:nvSpPr>
            <p:cNvPr id="20" name="橢圓 19"/>
            <p:cNvSpPr/>
            <p:nvPr/>
          </p:nvSpPr>
          <p:spPr>
            <a:xfrm>
              <a:off x="1241630" y="-1314737"/>
              <a:ext cx="1080000" cy="1080000"/>
            </a:xfrm>
            <a:prstGeom prst="ellipse">
              <a:avLst/>
            </a:prstGeom>
            <a:solidFill>
              <a:srgbClr val="3B96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9" name="圖片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6202" y="-1244575"/>
              <a:ext cx="830855" cy="830855"/>
            </a:xfrm>
            <a:prstGeom prst="rect">
              <a:avLst/>
            </a:prstGeom>
          </p:spPr>
        </p:pic>
      </p:grpSp>
      <p:sp>
        <p:nvSpPr>
          <p:cNvPr id="38" name="文字方塊 37"/>
          <p:cNvSpPr txBox="1"/>
          <p:nvPr/>
        </p:nvSpPr>
        <p:spPr>
          <a:xfrm>
            <a:off x="5613755" y="2627462"/>
            <a:ext cx="2513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defRPr/>
            </a:pPr>
            <a:r>
              <a:rPr lang="zh-TW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</a:rPr>
              <a:t>符合</a:t>
            </a:r>
            <a:r>
              <a:rPr lang="en-US" altLang="zh-TW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</a:rPr>
              <a:t>L5C</a:t>
            </a:r>
            <a:r>
              <a:rPr lang="zh-TW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</a:rPr>
              <a:t>廠域需求</a:t>
            </a:r>
            <a:endParaRPr lang="en-US" altLang="zh-TW" sz="1600" b="1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8" t="24978" r="6233" b="16398"/>
          <a:stretch/>
        </p:blipFill>
        <p:spPr>
          <a:xfrm>
            <a:off x="1466655" y="1666794"/>
            <a:ext cx="4500500" cy="3015335"/>
          </a:xfrm>
          <a:prstGeom prst="rect">
            <a:avLst/>
          </a:prstGeom>
        </p:spPr>
      </p:pic>
      <p:grpSp>
        <p:nvGrpSpPr>
          <p:cNvPr id="11" name="群組 10"/>
          <p:cNvGrpSpPr/>
          <p:nvPr/>
        </p:nvGrpSpPr>
        <p:grpSpPr>
          <a:xfrm>
            <a:off x="6081223" y="3006872"/>
            <a:ext cx="1776142" cy="405045"/>
            <a:chOff x="6936318" y="3006872"/>
            <a:chExt cx="1776142" cy="405045"/>
          </a:xfrm>
        </p:grpSpPr>
        <p:pic>
          <p:nvPicPr>
            <p:cNvPr id="39" name="圖片 38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904" t="34626" r="5414" b="35069"/>
            <a:stretch/>
          </p:blipFill>
          <p:spPr>
            <a:xfrm>
              <a:off x="6936318" y="3006872"/>
              <a:ext cx="1776142" cy="405045"/>
            </a:xfrm>
            <a:prstGeom prst="rect">
              <a:avLst/>
            </a:prstGeom>
          </p:spPr>
        </p:pic>
        <p:sp>
          <p:nvSpPr>
            <p:cNvPr id="40" name="矩形 39"/>
            <p:cNvSpPr/>
            <p:nvPr/>
          </p:nvSpPr>
          <p:spPr>
            <a:xfrm>
              <a:off x="7250481" y="3064850"/>
              <a:ext cx="1261884" cy="307777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none">
              <a:spAutoFit/>
            </a:bodyPr>
            <a:lstStyle/>
            <a:p>
              <a:r>
                <a: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數據</a:t>
              </a:r>
              <a:r>
                <a:rPr lang="zh-TW" altLang="en-US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即時性高</a:t>
              </a:r>
              <a:endPara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3" name="群組 22"/>
          <p:cNvGrpSpPr/>
          <p:nvPr/>
        </p:nvGrpSpPr>
        <p:grpSpPr>
          <a:xfrm>
            <a:off x="6080877" y="3477205"/>
            <a:ext cx="1776142" cy="405045"/>
            <a:chOff x="6935972" y="3477205"/>
            <a:chExt cx="1776142" cy="405045"/>
          </a:xfrm>
        </p:grpSpPr>
        <p:pic>
          <p:nvPicPr>
            <p:cNvPr id="47" name="圖片 46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904" t="34626" r="5414" b="35069"/>
            <a:stretch/>
          </p:blipFill>
          <p:spPr>
            <a:xfrm>
              <a:off x="6935972" y="3477205"/>
              <a:ext cx="1776142" cy="405045"/>
            </a:xfrm>
            <a:prstGeom prst="rect">
              <a:avLst/>
            </a:prstGeom>
          </p:spPr>
        </p:pic>
        <p:sp>
          <p:nvSpPr>
            <p:cNvPr id="41" name="矩形 40"/>
            <p:cNvSpPr/>
            <p:nvPr/>
          </p:nvSpPr>
          <p:spPr>
            <a:xfrm>
              <a:off x="7238286" y="3545524"/>
              <a:ext cx="1261884" cy="307777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none">
              <a:spAutoFit/>
            </a:bodyPr>
            <a:lstStyle/>
            <a:p>
              <a:r>
                <a: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解讀</a:t>
              </a:r>
              <a:r>
                <a:rPr lang="zh-TW" altLang="en-US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方式直觀</a:t>
              </a:r>
              <a:endPara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4" name="群組 23"/>
          <p:cNvGrpSpPr/>
          <p:nvPr/>
        </p:nvGrpSpPr>
        <p:grpSpPr>
          <a:xfrm>
            <a:off x="6080877" y="3947538"/>
            <a:ext cx="1776142" cy="405045"/>
            <a:chOff x="6935972" y="3947538"/>
            <a:chExt cx="1776142" cy="405045"/>
          </a:xfrm>
        </p:grpSpPr>
        <p:pic>
          <p:nvPicPr>
            <p:cNvPr id="49" name="圖片 48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904" t="34626" r="5414" b="35069"/>
            <a:stretch/>
          </p:blipFill>
          <p:spPr>
            <a:xfrm>
              <a:off x="6935972" y="3947538"/>
              <a:ext cx="1776142" cy="405045"/>
            </a:xfrm>
            <a:prstGeom prst="rect">
              <a:avLst/>
            </a:prstGeom>
          </p:spPr>
        </p:pic>
        <p:sp>
          <p:nvSpPr>
            <p:cNvPr id="42" name="矩形 41"/>
            <p:cNvSpPr/>
            <p:nvPr/>
          </p:nvSpPr>
          <p:spPr>
            <a:xfrm>
              <a:off x="7053244" y="3996171"/>
              <a:ext cx="1620957" cy="307777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none">
              <a:spAutoFit/>
            </a:bodyPr>
            <a:lstStyle/>
            <a:p>
              <a:r>
                <a:rPr lang="zh-TW" altLang="en-US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一鍵分析快速上手</a:t>
              </a:r>
              <a:endPara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pic>
        <p:nvPicPr>
          <p:cNvPr id="37" name="圖片 36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0" t="19377" r="20251" b="47374"/>
          <a:stretch/>
        </p:blipFill>
        <p:spPr>
          <a:xfrm rot="1085337">
            <a:off x="4863065" y="635227"/>
            <a:ext cx="1710191" cy="1710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401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931 0.04969 L -0.11407 0.05679 C -0.12847 0.0574 -0.14288 0.07068 -0.15434 0.09012 C -0.16528 0.11296 -0.17049 0.13981 -0.16893 0.16389 L -0.16702 0.28209 " pathEditMode="relative" rAng="7920000" ptsTypes="AAAAA">
                                      <p:cBhvr>
                                        <p:cTn id="2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12" y="7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專案架構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04484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47152" y="34401"/>
            <a:ext cx="4189155" cy="524377"/>
          </a:xfrm>
        </p:spPr>
        <p:txBody>
          <a:bodyPr>
            <a:no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專案架構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54366" y="5259090"/>
            <a:ext cx="4275475" cy="28931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1. 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參數最佳化分析系統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暴力法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移動窗格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基因演算等等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2. 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關鍵因子找尋系統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熱力圖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 Lasso, SHAP)</a:t>
            </a:r>
          </a:p>
          <a:p>
            <a:pPr>
              <a:lnSpc>
                <a:spcPct val="200000"/>
              </a:lnSpc>
            </a:pP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3. 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模型健康度管理系統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(MAPE, MAE, R2, MSE)</a:t>
            </a:r>
          </a:p>
          <a:p>
            <a:pPr>
              <a:lnSpc>
                <a:spcPct val="200000"/>
              </a:lnSpc>
            </a:pP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4. 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提供模型建立效度提升測試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預測模型演算法比較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5. 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統計分析圖表視覺化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直方圖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盒鬚圖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散佈圖等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6. 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一鍵分析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線上工程師快速上手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7. 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決策支援輔助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(R2R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上線後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Double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check)</a:t>
            </a:r>
          </a:p>
          <a:p>
            <a:endParaRPr lang="zh-TW" altLang="en-US" dirty="0"/>
          </a:p>
        </p:txBody>
      </p:sp>
      <p:pic>
        <p:nvPicPr>
          <p:cNvPr id="1026" name="Picture 2" descr="File:Scikit learn logo small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532" y="3476772"/>
            <a:ext cx="1124605" cy="60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群組 22"/>
          <p:cNvGrpSpPr/>
          <p:nvPr/>
        </p:nvGrpSpPr>
        <p:grpSpPr>
          <a:xfrm>
            <a:off x="7355344" y="3355145"/>
            <a:ext cx="874420" cy="848810"/>
            <a:chOff x="8206569" y="2928333"/>
            <a:chExt cx="819159" cy="763774"/>
          </a:xfrm>
        </p:grpSpPr>
        <p:pic>
          <p:nvPicPr>
            <p:cNvPr id="21" name="圖片 20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1" r="72069" b="-1681"/>
            <a:stretch/>
          </p:blipFill>
          <p:spPr>
            <a:xfrm>
              <a:off x="8206569" y="2928333"/>
              <a:ext cx="680233" cy="685942"/>
            </a:xfrm>
            <a:prstGeom prst="rect">
              <a:avLst/>
            </a:prstGeom>
          </p:spPr>
        </p:pic>
        <p:pic>
          <p:nvPicPr>
            <p:cNvPr id="24" name="圖片 23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585" t="1" b="5787"/>
            <a:stretch/>
          </p:blipFill>
          <p:spPr>
            <a:xfrm>
              <a:off x="8354057" y="3446665"/>
              <a:ext cx="671671" cy="245442"/>
            </a:xfrm>
            <a:prstGeom prst="rect">
              <a:avLst/>
            </a:prstGeom>
          </p:spPr>
        </p:pic>
      </p:grpSp>
      <p:pic>
        <p:nvPicPr>
          <p:cNvPr id="20" name="圖片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185" y="3393064"/>
            <a:ext cx="772972" cy="772972"/>
          </a:xfrm>
          <a:prstGeom prst="rect">
            <a:avLst/>
          </a:prstGeom>
        </p:spPr>
      </p:pic>
      <p:sp>
        <p:nvSpPr>
          <p:cNvPr id="25" name="文字方塊 24"/>
          <p:cNvSpPr txBox="1"/>
          <p:nvPr/>
        </p:nvSpPr>
        <p:spPr>
          <a:xfrm>
            <a:off x="4185682" y="4027536"/>
            <a:ext cx="720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 smtClean="0">
                <a:solidFill>
                  <a:schemeClr val="bg1">
                    <a:lumMod val="50000"/>
                  </a:schemeClr>
                </a:solidFill>
              </a:rPr>
              <a:t>Python</a:t>
            </a:r>
            <a:endParaRPr lang="zh-TW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28" name="Picture 4" descr="Explainers â SHAP latest documentation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64" r="38353" b="68534"/>
          <a:stretch/>
        </p:blipFill>
        <p:spPr bwMode="auto">
          <a:xfrm>
            <a:off x="6337512" y="3421063"/>
            <a:ext cx="851458" cy="716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字方塊 28"/>
          <p:cNvSpPr txBox="1"/>
          <p:nvPr/>
        </p:nvSpPr>
        <p:spPr>
          <a:xfrm>
            <a:off x="6503395" y="4027536"/>
            <a:ext cx="720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 smtClean="0">
                <a:solidFill>
                  <a:schemeClr val="bg1">
                    <a:lumMod val="50000"/>
                  </a:schemeClr>
                </a:solidFill>
              </a:rPr>
              <a:t>SHAP</a:t>
            </a:r>
            <a:endParaRPr lang="zh-TW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流程圖: 接點 1"/>
          <p:cNvSpPr/>
          <p:nvPr/>
        </p:nvSpPr>
        <p:spPr>
          <a:xfrm>
            <a:off x="2203092" y="1439277"/>
            <a:ext cx="638495" cy="586518"/>
          </a:xfrm>
          <a:prstGeom prst="flowChartConnector">
            <a:avLst/>
          </a:prstGeom>
          <a:solidFill>
            <a:srgbClr val="237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2</a:t>
            </a:r>
            <a:endParaRPr lang="zh-TW" altLang="en-US" sz="2400" b="1" dirty="0"/>
          </a:p>
        </p:txBody>
      </p:sp>
      <p:sp>
        <p:nvSpPr>
          <p:cNvPr id="22" name="流程圖: 接點 21"/>
          <p:cNvSpPr/>
          <p:nvPr/>
        </p:nvSpPr>
        <p:spPr>
          <a:xfrm>
            <a:off x="3412550" y="2045826"/>
            <a:ext cx="483208" cy="467793"/>
          </a:xfrm>
          <a:prstGeom prst="flowChartConnector">
            <a:avLst/>
          </a:prstGeom>
          <a:solidFill>
            <a:srgbClr val="379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/>
              <a:t>3</a:t>
            </a:r>
            <a:endParaRPr lang="zh-TW" altLang="en-US" sz="1800" b="1" dirty="0"/>
          </a:p>
        </p:txBody>
      </p:sp>
      <p:sp>
        <p:nvSpPr>
          <p:cNvPr id="26" name="流程圖: 接點 25"/>
          <p:cNvSpPr/>
          <p:nvPr/>
        </p:nvSpPr>
        <p:spPr>
          <a:xfrm>
            <a:off x="4587139" y="1477520"/>
            <a:ext cx="442915" cy="422143"/>
          </a:xfrm>
          <a:prstGeom prst="flowChartConnector">
            <a:avLst/>
          </a:prstGeom>
          <a:solidFill>
            <a:srgbClr val="59B1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/>
              <a:t>4</a:t>
            </a:r>
            <a:endParaRPr lang="zh-TW" altLang="en-US" sz="1600" b="1" dirty="0"/>
          </a:p>
        </p:txBody>
      </p:sp>
      <p:sp>
        <p:nvSpPr>
          <p:cNvPr id="30" name="流程圖: 接點 29"/>
          <p:cNvSpPr/>
          <p:nvPr/>
        </p:nvSpPr>
        <p:spPr>
          <a:xfrm>
            <a:off x="6781876" y="1247180"/>
            <a:ext cx="511697" cy="511303"/>
          </a:xfrm>
          <a:prstGeom prst="flowChartConnector">
            <a:avLst/>
          </a:prstGeom>
          <a:solidFill>
            <a:srgbClr val="89C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/>
              <a:t>6</a:t>
            </a:r>
            <a:endParaRPr lang="zh-TW" altLang="en-US" sz="2000" b="1" dirty="0"/>
          </a:p>
        </p:txBody>
      </p:sp>
      <p:sp>
        <p:nvSpPr>
          <p:cNvPr id="31" name="流程圖: 接點 30"/>
          <p:cNvSpPr/>
          <p:nvPr/>
        </p:nvSpPr>
        <p:spPr>
          <a:xfrm>
            <a:off x="7956939" y="2019171"/>
            <a:ext cx="405045" cy="384059"/>
          </a:xfrm>
          <a:prstGeom prst="flowChartConnector">
            <a:avLst/>
          </a:prstGeom>
          <a:solidFill>
            <a:srgbClr val="9AC8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/>
              <a:t>7</a:t>
            </a:r>
            <a:endParaRPr lang="zh-TW" altLang="en-US" sz="1600" b="1" dirty="0"/>
          </a:p>
        </p:txBody>
      </p:sp>
      <p:sp>
        <p:nvSpPr>
          <p:cNvPr id="32" name="流程圖: 接點 31"/>
          <p:cNvSpPr/>
          <p:nvPr/>
        </p:nvSpPr>
        <p:spPr>
          <a:xfrm>
            <a:off x="5684533" y="2023389"/>
            <a:ext cx="483631" cy="464120"/>
          </a:xfrm>
          <a:prstGeom prst="flowChartConnector">
            <a:avLst/>
          </a:prstGeom>
          <a:solidFill>
            <a:srgbClr val="A4D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/>
              <a:t>5</a:t>
            </a:r>
            <a:endParaRPr lang="zh-TW" altLang="en-US" sz="1600" b="1" dirty="0"/>
          </a:p>
        </p:txBody>
      </p:sp>
      <p:sp>
        <p:nvSpPr>
          <p:cNvPr id="33" name="流程圖: 接點 32"/>
          <p:cNvSpPr/>
          <p:nvPr/>
        </p:nvSpPr>
        <p:spPr>
          <a:xfrm>
            <a:off x="984048" y="1096537"/>
            <a:ext cx="405045" cy="384059"/>
          </a:xfrm>
          <a:prstGeom prst="flowChartConnector">
            <a:avLst/>
          </a:prstGeom>
          <a:solidFill>
            <a:srgbClr val="065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 smtClean="0"/>
              <a:t>1</a:t>
            </a:r>
            <a:endParaRPr lang="zh-TW" altLang="en-US" sz="1600" b="1" dirty="0"/>
          </a:p>
        </p:txBody>
      </p:sp>
      <p:cxnSp>
        <p:nvCxnSpPr>
          <p:cNvPr id="8" name="直線接點 7"/>
          <p:cNvCxnSpPr/>
          <p:nvPr/>
        </p:nvCxnSpPr>
        <p:spPr>
          <a:xfrm>
            <a:off x="1496655" y="1349220"/>
            <a:ext cx="645075" cy="28482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363508" y="1550093"/>
            <a:ext cx="15823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參數最佳化分析系統</a:t>
            </a:r>
            <a:endParaRPr lang="zh-TW" altLang="en-US" sz="1200" b="1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1754273" y="2063230"/>
            <a:ext cx="140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關鍵因子找尋系統</a:t>
            </a:r>
            <a:endParaRPr lang="zh-TW" altLang="en-US" sz="1200" b="1" dirty="0"/>
          </a:p>
        </p:txBody>
      </p:sp>
      <p:cxnSp>
        <p:nvCxnSpPr>
          <p:cNvPr id="35" name="直線接點 34"/>
          <p:cNvCxnSpPr/>
          <p:nvPr/>
        </p:nvCxnSpPr>
        <p:spPr>
          <a:xfrm>
            <a:off x="2899162" y="1920371"/>
            <a:ext cx="456618" cy="241961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2899162" y="2574476"/>
            <a:ext cx="1864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模型健康度管理系統</a:t>
            </a:r>
            <a:endParaRPr lang="zh-TW" altLang="en-US" sz="1200" b="1" dirty="0"/>
          </a:p>
        </p:txBody>
      </p:sp>
      <p:cxnSp>
        <p:nvCxnSpPr>
          <p:cNvPr id="37" name="直線接點 36"/>
          <p:cNvCxnSpPr/>
          <p:nvPr/>
        </p:nvCxnSpPr>
        <p:spPr>
          <a:xfrm flipV="1">
            <a:off x="3915482" y="1827092"/>
            <a:ext cx="578189" cy="311902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/>
          <p:cNvSpPr txBox="1"/>
          <p:nvPr/>
        </p:nvSpPr>
        <p:spPr>
          <a:xfrm>
            <a:off x="4311772" y="1941100"/>
            <a:ext cx="11602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提供模型建立效度提升測試</a:t>
            </a:r>
            <a:endParaRPr lang="zh-TW" altLang="en-US" sz="1200" b="1" dirty="0"/>
          </a:p>
        </p:txBody>
      </p:sp>
      <p:cxnSp>
        <p:nvCxnSpPr>
          <p:cNvPr id="39" name="直線接點 38"/>
          <p:cNvCxnSpPr/>
          <p:nvPr/>
        </p:nvCxnSpPr>
        <p:spPr>
          <a:xfrm>
            <a:off x="5132483" y="1756785"/>
            <a:ext cx="497908" cy="362584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 flipV="1">
            <a:off x="6208890" y="1651771"/>
            <a:ext cx="501773" cy="411459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/>
          <p:cNvCxnSpPr/>
          <p:nvPr/>
        </p:nvCxnSpPr>
        <p:spPr>
          <a:xfrm>
            <a:off x="7343517" y="1618405"/>
            <a:ext cx="528460" cy="436654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/>
          <p:cNvSpPr txBox="1"/>
          <p:nvPr/>
        </p:nvSpPr>
        <p:spPr>
          <a:xfrm>
            <a:off x="5215840" y="2565719"/>
            <a:ext cx="1864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統計分析圖表視覺化</a:t>
            </a:r>
            <a:endParaRPr lang="zh-TW" altLang="en-US" sz="1200" b="1" dirty="0"/>
          </a:p>
        </p:txBody>
      </p:sp>
      <p:sp>
        <p:nvSpPr>
          <p:cNvPr id="43" name="文字方塊 42"/>
          <p:cNvSpPr txBox="1"/>
          <p:nvPr/>
        </p:nvSpPr>
        <p:spPr>
          <a:xfrm>
            <a:off x="6616797" y="1799577"/>
            <a:ext cx="846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一鍵分析</a:t>
            </a:r>
            <a:endParaRPr lang="zh-TW" altLang="en-US" sz="1200" b="1" dirty="0"/>
          </a:p>
        </p:txBody>
      </p:sp>
      <p:sp>
        <p:nvSpPr>
          <p:cNvPr id="44" name="文字方塊 43"/>
          <p:cNvSpPr txBox="1"/>
          <p:nvPr/>
        </p:nvSpPr>
        <p:spPr>
          <a:xfrm>
            <a:off x="7604777" y="2421398"/>
            <a:ext cx="11601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決策支援輔助</a:t>
            </a:r>
            <a:endParaRPr lang="zh-TW" altLang="en-US" sz="1200" b="1" dirty="0"/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87" y="3213257"/>
            <a:ext cx="2460517" cy="1574177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695368" y="3241372"/>
            <a:ext cx="1939185" cy="30777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>
            <a:spAutoFit/>
          </a:bodyPr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LC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margin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VM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模組化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22945" y="3860514"/>
            <a:ext cx="1670650" cy="30777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>
            <a:spAutoFit/>
          </a:bodyPr>
          <a:lstStyle/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PEP1 CD R2R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補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值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99051" y="4459677"/>
            <a:ext cx="1382110" cy="30777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>
            <a:spAutoFit/>
          </a:bodyPr>
          <a:lstStyle/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CF CD/OL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開線</a:t>
            </a:r>
          </a:p>
        </p:txBody>
      </p:sp>
    </p:spTree>
    <p:extLst>
      <p:ext uri="{BB962C8B-B14F-4D97-AF65-F5344CB8AC3E}">
        <p14:creationId xmlns:p14="http://schemas.microsoft.com/office/powerpoint/2010/main" val="9250625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9" grpId="0"/>
      <p:bldP spid="2" grpId="0" animBg="1"/>
      <p:bldP spid="22" grpId="0" animBg="1"/>
      <p:bldP spid="26" grpId="0" animBg="1"/>
      <p:bldP spid="30" grpId="0" animBg="1"/>
      <p:bldP spid="31" grpId="0" animBg="1"/>
      <p:bldP spid="32" grpId="0" animBg="1"/>
      <p:bldP spid="33" grpId="0" animBg="1"/>
      <p:bldP spid="12" grpId="0"/>
      <p:bldP spid="34" grpId="0"/>
      <p:bldP spid="36" grpId="0"/>
      <p:bldP spid="38" grpId="0"/>
      <p:bldP spid="42" grpId="0"/>
      <p:bldP spid="43" grpId="0"/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圖片 48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8" b="11501"/>
          <a:stretch/>
        </p:blipFill>
        <p:spPr>
          <a:xfrm>
            <a:off x="5338151" y="2849447"/>
            <a:ext cx="4010576" cy="2376143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26495" y="46893"/>
            <a:ext cx="3150350" cy="544637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機器學習模型架構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-1404314" y="-213066"/>
            <a:ext cx="1215135" cy="540060"/>
          </a:xfrm>
          <a:prstGeom prst="roundRect">
            <a:avLst/>
          </a:prstGeom>
          <a:solidFill>
            <a:srgbClr val="98C1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Data preprocessing</a:t>
            </a:r>
            <a:endParaRPr lang="zh-TW" altLang="en-US" sz="11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圓角矩形 11"/>
          <p:cNvSpPr/>
          <p:nvPr/>
        </p:nvSpPr>
        <p:spPr>
          <a:xfrm>
            <a:off x="9533642" y="1176987"/>
            <a:ext cx="1215135" cy="540060"/>
          </a:xfrm>
          <a:prstGeom prst="roundRect">
            <a:avLst/>
          </a:prstGeom>
          <a:solidFill>
            <a:srgbClr val="98C1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Modeling</a:t>
            </a:r>
            <a:endParaRPr lang="zh-TW" altLang="en-US" sz="11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-1476318" y="1133973"/>
            <a:ext cx="1215135" cy="540060"/>
          </a:xfrm>
          <a:prstGeom prst="roundRect">
            <a:avLst/>
          </a:prstGeom>
          <a:solidFill>
            <a:srgbClr val="98C1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Model evaluation</a:t>
            </a:r>
          </a:p>
        </p:txBody>
      </p:sp>
      <p:sp>
        <p:nvSpPr>
          <p:cNvPr id="20" name="文字方塊 19"/>
          <p:cNvSpPr txBox="1"/>
          <p:nvPr/>
        </p:nvSpPr>
        <p:spPr>
          <a:xfrm>
            <a:off x="9471070" y="1771164"/>
            <a:ext cx="152029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Linear Regression</a:t>
            </a:r>
            <a:endParaRPr lang="en-US" altLang="zh-TW" sz="11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Random Forest</a:t>
            </a:r>
          </a:p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XGBoost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-1476318" y="1736979"/>
            <a:ext cx="15202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MAE</a:t>
            </a:r>
          </a:p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MSE</a:t>
            </a:r>
            <a:endParaRPr lang="en-US" altLang="zh-TW" sz="11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R square</a:t>
            </a:r>
          </a:p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MAPE</a:t>
            </a:r>
          </a:p>
        </p:txBody>
      </p:sp>
      <p:sp>
        <p:nvSpPr>
          <p:cNvPr id="19" name="文字方塊 18"/>
          <p:cNvSpPr txBox="1"/>
          <p:nvPr/>
        </p:nvSpPr>
        <p:spPr>
          <a:xfrm>
            <a:off x="-1556894" y="358467"/>
            <a:ext cx="152029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Split dataset</a:t>
            </a:r>
            <a:endParaRPr lang="en-US" altLang="zh-TW" sz="11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Standardization</a:t>
            </a:r>
          </a:p>
          <a:p>
            <a:pPr marL="171450" indent="-171450">
              <a:buClr>
                <a:schemeClr val="tx1">
                  <a:lumMod val="75000"/>
                  <a:lumOff val="25000"/>
                </a:schemeClr>
              </a:buClr>
              <a:buSzPct val="50000"/>
              <a:buFont typeface="Wingdings" panose="05000000000000000000" pitchFamily="2" charset="2"/>
              <a:buChar char="n"/>
            </a:pPr>
            <a:r>
              <a:rPr lang="en-US" altLang="zh-TW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LabelEncoder</a:t>
            </a:r>
          </a:p>
        </p:txBody>
      </p:sp>
      <p:sp>
        <p:nvSpPr>
          <p:cNvPr id="50" name="矩形 49"/>
          <p:cNvSpPr/>
          <p:nvPr/>
        </p:nvSpPr>
        <p:spPr>
          <a:xfrm>
            <a:off x="5163446" y="2827402"/>
            <a:ext cx="4162962" cy="2476702"/>
          </a:xfrm>
          <a:prstGeom prst="rect">
            <a:avLst/>
          </a:prstGeom>
          <a:solidFill>
            <a:srgbClr val="FFFF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3" name="圖片 5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50" t="-1514" r="38551" b="6139"/>
          <a:stretch/>
        </p:blipFill>
        <p:spPr>
          <a:xfrm rot="16200000" flipH="1">
            <a:off x="3436774" y="165312"/>
            <a:ext cx="810091" cy="4905544"/>
          </a:xfrm>
          <a:prstGeom prst="rect">
            <a:avLst/>
          </a:prstGeom>
        </p:spPr>
      </p:pic>
      <p:grpSp>
        <p:nvGrpSpPr>
          <p:cNvPr id="68" name="群組 67"/>
          <p:cNvGrpSpPr/>
          <p:nvPr/>
        </p:nvGrpSpPr>
        <p:grpSpPr>
          <a:xfrm>
            <a:off x="801304" y="1512040"/>
            <a:ext cx="1135598" cy="843587"/>
            <a:chOff x="801304" y="1512040"/>
            <a:chExt cx="1135598" cy="843587"/>
          </a:xfrm>
        </p:grpSpPr>
        <p:pic>
          <p:nvPicPr>
            <p:cNvPr id="58" name="圖片 57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12" t="8634" r="34962" b="68617"/>
            <a:stretch/>
          </p:blipFill>
          <p:spPr>
            <a:xfrm flipH="1">
              <a:off x="801304" y="1512040"/>
              <a:ext cx="1135598" cy="843587"/>
            </a:xfrm>
            <a:prstGeom prst="rect">
              <a:avLst/>
            </a:prstGeom>
          </p:spPr>
        </p:pic>
        <p:sp>
          <p:nvSpPr>
            <p:cNvPr id="56" name="文字方塊 55"/>
            <p:cNvSpPr txBox="1"/>
            <p:nvPr/>
          </p:nvSpPr>
          <p:spPr>
            <a:xfrm>
              <a:off x="885198" y="1654749"/>
              <a:ext cx="9901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>
                  <a:solidFill>
                    <a:schemeClr val="bg1"/>
                  </a:solidFill>
                </a:rPr>
                <a:t>Train data</a:t>
              </a:r>
            </a:p>
            <a:p>
              <a:pPr algn="ctr"/>
              <a:r>
                <a:rPr lang="en-US" altLang="zh-TW" dirty="0">
                  <a:solidFill>
                    <a:schemeClr val="bg1"/>
                  </a:solidFill>
                </a:rPr>
                <a:t>Test </a:t>
              </a:r>
              <a:r>
                <a:rPr lang="en-US" altLang="zh-TW" dirty="0" smtClean="0">
                  <a:solidFill>
                    <a:schemeClr val="bg1"/>
                  </a:solidFill>
                </a:rPr>
                <a:t>data</a:t>
              </a:r>
              <a:endParaRPr lang="en-US" altLang="zh-TW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群組 71"/>
          <p:cNvGrpSpPr/>
          <p:nvPr/>
        </p:nvGrpSpPr>
        <p:grpSpPr>
          <a:xfrm>
            <a:off x="1709289" y="2849367"/>
            <a:ext cx="974970" cy="827247"/>
            <a:chOff x="1709289" y="2849367"/>
            <a:chExt cx="974970" cy="827247"/>
          </a:xfrm>
        </p:grpSpPr>
        <p:pic>
          <p:nvPicPr>
            <p:cNvPr id="57" name="圖片 5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375" t="43000" r="30751" b="32500"/>
            <a:stretch/>
          </p:blipFill>
          <p:spPr>
            <a:xfrm flipH="1" flipV="1">
              <a:off x="1709289" y="2849367"/>
              <a:ext cx="974970" cy="827247"/>
            </a:xfrm>
            <a:prstGeom prst="rect">
              <a:avLst/>
            </a:prstGeom>
          </p:spPr>
        </p:pic>
        <p:sp>
          <p:nvSpPr>
            <p:cNvPr id="59" name="文字方塊 58"/>
            <p:cNvSpPr txBox="1"/>
            <p:nvPr/>
          </p:nvSpPr>
          <p:spPr>
            <a:xfrm>
              <a:off x="1851119" y="3130758"/>
              <a:ext cx="729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>
                  <a:solidFill>
                    <a:schemeClr val="bg1"/>
                  </a:solidFill>
                </a:rPr>
                <a:t>EDA</a:t>
              </a:r>
            </a:p>
          </p:txBody>
        </p:sp>
      </p:grpSp>
      <p:grpSp>
        <p:nvGrpSpPr>
          <p:cNvPr id="69" name="群組 68"/>
          <p:cNvGrpSpPr/>
          <p:nvPr/>
        </p:nvGrpSpPr>
        <p:grpSpPr>
          <a:xfrm>
            <a:off x="2343070" y="1619680"/>
            <a:ext cx="934913" cy="694507"/>
            <a:chOff x="2343070" y="1619680"/>
            <a:chExt cx="934913" cy="694507"/>
          </a:xfrm>
        </p:grpSpPr>
        <p:pic>
          <p:nvPicPr>
            <p:cNvPr id="60" name="圖片 59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12" t="8634" r="34962" b="68617"/>
            <a:stretch/>
          </p:blipFill>
          <p:spPr>
            <a:xfrm flipH="1">
              <a:off x="2343070" y="1619680"/>
              <a:ext cx="934913" cy="694507"/>
            </a:xfrm>
            <a:prstGeom prst="rect">
              <a:avLst/>
            </a:prstGeom>
          </p:spPr>
        </p:pic>
        <p:sp>
          <p:nvSpPr>
            <p:cNvPr id="63" name="文字方塊 62"/>
            <p:cNvSpPr txBox="1"/>
            <p:nvPr/>
          </p:nvSpPr>
          <p:spPr>
            <a:xfrm>
              <a:off x="2426140" y="1806336"/>
              <a:ext cx="7687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前處理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0" name="群組 69"/>
          <p:cNvGrpSpPr/>
          <p:nvPr/>
        </p:nvGrpSpPr>
        <p:grpSpPr>
          <a:xfrm>
            <a:off x="3663005" y="1606265"/>
            <a:ext cx="952972" cy="707922"/>
            <a:chOff x="3663005" y="1606265"/>
            <a:chExt cx="952972" cy="707922"/>
          </a:xfrm>
        </p:grpSpPr>
        <p:pic>
          <p:nvPicPr>
            <p:cNvPr id="61" name="圖片 60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12" t="8634" r="34962" b="68617"/>
            <a:stretch/>
          </p:blipFill>
          <p:spPr>
            <a:xfrm flipH="1">
              <a:off x="3663005" y="1606265"/>
              <a:ext cx="952972" cy="707922"/>
            </a:xfrm>
            <a:prstGeom prst="rect">
              <a:avLst/>
            </a:prstGeom>
          </p:spPr>
        </p:pic>
        <p:sp>
          <p:nvSpPr>
            <p:cNvPr id="64" name="文字方塊 63"/>
            <p:cNvSpPr txBox="1"/>
            <p:nvPr/>
          </p:nvSpPr>
          <p:spPr>
            <a:xfrm>
              <a:off x="3715989" y="1771164"/>
              <a:ext cx="899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b="1" dirty="0" smtClean="0">
                  <a:solidFill>
                    <a:schemeClr val="bg1"/>
                  </a:solidFill>
                </a:rPr>
                <a:t>Modeling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群組 70"/>
          <p:cNvGrpSpPr/>
          <p:nvPr/>
        </p:nvGrpSpPr>
        <p:grpSpPr>
          <a:xfrm>
            <a:off x="5000511" y="1628720"/>
            <a:ext cx="911897" cy="677409"/>
            <a:chOff x="5000511" y="1628720"/>
            <a:chExt cx="911897" cy="677409"/>
          </a:xfrm>
        </p:grpSpPr>
        <p:pic>
          <p:nvPicPr>
            <p:cNvPr id="62" name="圖片 61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12" t="8634" r="34962" b="68617"/>
            <a:stretch/>
          </p:blipFill>
          <p:spPr>
            <a:xfrm flipH="1">
              <a:off x="5000511" y="1628720"/>
              <a:ext cx="911897" cy="677409"/>
            </a:xfrm>
            <a:prstGeom prst="rect">
              <a:avLst/>
            </a:prstGeom>
          </p:spPr>
        </p:pic>
        <p:sp>
          <p:nvSpPr>
            <p:cNvPr id="65" name="文字方塊 64"/>
            <p:cNvSpPr txBox="1"/>
            <p:nvPr/>
          </p:nvSpPr>
          <p:spPr>
            <a:xfrm>
              <a:off x="5084218" y="1808423"/>
              <a:ext cx="7687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最佳化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3" name="群組 72"/>
          <p:cNvGrpSpPr/>
          <p:nvPr/>
        </p:nvGrpSpPr>
        <p:grpSpPr>
          <a:xfrm>
            <a:off x="3004032" y="2849366"/>
            <a:ext cx="999395" cy="827247"/>
            <a:chOff x="3004032" y="2849366"/>
            <a:chExt cx="999395" cy="827247"/>
          </a:xfrm>
        </p:grpSpPr>
        <p:pic>
          <p:nvPicPr>
            <p:cNvPr id="66" name="圖片 6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375" t="43000" r="30751" b="32500"/>
            <a:stretch/>
          </p:blipFill>
          <p:spPr>
            <a:xfrm flipH="1" flipV="1">
              <a:off x="3028457" y="2849366"/>
              <a:ext cx="974970" cy="827247"/>
            </a:xfrm>
            <a:prstGeom prst="rect">
              <a:avLst/>
            </a:prstGeom>
          </p:spPr>
        </p:pic>
        <p:sp>
          <p:nvSpPr>
            <p:cNvPr id="36" name="文字方塊 35"/>
            <p:cNvSpPr txBox="1"/>
            <p:nvPr/>
          </p:nvSpPr>
          <p:spPr>
            <a:xfrm>
              <a:off x="3004032" y="3125556"/>
              <a:ext cx="9705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特徵篩選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群組 73"/>
          <p:cNvGrpSpPr/>
          <p:nvPr/>
        </p:nvGrpSpPr>
        <p:grpSpPr>
          <a:xfrm>
            <a:off x="4398679" y="2865820"/>
            <a:ext cx="974970" cy="827247"/>
            <a:chOff x="4398679" y="2865820"/>
            <a:chExt cx="974970" cy="827247"/>
          </a:xfrm>
        </p:grpSpPr>
        <p:pic>
          <p:nvPicPr>
            <p:cNvPr id="67" name="圖片 6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375" t="43000" r="30751" b="32500"/>
            <a:stretch/>
          </p:blipFill>
          <p:spPr>
            <a:xfrm flipH="1" flipV="1">
              <a:off x="4398679" y="2865820"/>
              <a:ext cx="974970" cy="827247"/>
            </a:xfrm>
            <a:prstGeom prst="rect">
              <a:avLst/>
            </a:prstGeom>
          </p:spPr>
        </p:pic>
        <p:sp>
          <p:nvSpPr>
            <p:cNvPr id="39" name="文字方塊 38"/>
            <p:cNvSpPr txBox="1"/>
            <p:nvPr/>
          </p:nvSpPr>
          <p:spPr>
            <a:xfrm>
              <a:off x="4398679" y="3152630"/>
              <a:ext cx="9705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模型評估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00373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5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群組 248"/>
          <p:cNvGrpSpPr/>
          <p:nvPr/>
        </p:nvGrpSpPr>
        <p:grpSpPr>
          <a:xfrm>
            <a:off x="5364533" y="1239481"/>
            <a:ext cx="2205245" cy="1845206"/>
            <a:chOff x="5877144" y="1311610"/>
            <a:chExt cx="2205245" cy="1845206"/>
          </a:xfrm>
        </p:grpSpPr>
        <p:pic>
          <p:nvPicPr>
            <p:cNvPr id="239" name="圖片 23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655" t="11348" r="21206" b="20801"/>
            <a:stretch/>
          </p:blipFill>
          <p:spPr>
            <a:xfrm>
              <a:off x="5877144" y="1311610"/>
              <a:ext cx="2205245" cy="1845206"/>
            </a:xfrm>
            <a:prstGeom prst="rect">
              <a:avLst/>
            </a:prstGeom>
          </p:spPr>
        </p:pic>
        <p:pic>
          <p:nvPicPr>
            <p:cNvPr id="240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084172" y="2548417"/>
              <a:ext cx="254725" cy="887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56184" y="52476"/>
            <a:ext cx="7464515" cy="1170130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L5C 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新產品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LC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Margin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預測</a:t>
            </a:r>
          </a:p>
        </p:txBody>
      </p:sp>
      <p:sp>
        <p:nvSpPr>
          <p:cNvPr id="170" name="矩形 169"/>
          <p:cNvSpPr/>
          <p:nvPr/>
        </p:nvSpPr>
        <p:spPr>
          <a:xfrm>
            <a:off x="4977045" y="3398141"/>
            <a:ext cx="3105345" cy="1108379"/>
          </a:xfrm>
          <a:prstGeom prst="rect">
            <a:avLst/>
          </a:prstGeom>
          <a:solidFill>
            <a:schemeClr val="tx2">
              <a:lumMod val="20000"/>
              <a:lumOff val="8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5" name="梯形 174"/>
          <p:cNvSpPr/>
          <p:nvPr/>
        </p:nvSpPr>
        <p:spPr>
          <a:xfrm flipV="1">
            <a:off x="6070744" y="3696214"/>
            <a:ext cx="332716" cy="478620"/>
          </a:xfrm>
          <a:prstGeom prst="trapezoid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8" name="文字方塊 207"/>
          <p:cNvSpPr txBox="1"/>
          <p:nvPr/>
        </p:nvSpPr>
        <p:spPr>
          <a:xfrm>
            <a:off x="6050082" y="3737976"/>
            <a:ext cx="385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00" dirty="0" smtClean="0">
                <a:solidFill>
                  <a:schemeClr val="bg1"/>
                </a:solidFill>
              </a:rPr>
              <a:t>MainPS</a:t>
            </a:r>
            <a:endParaRPr lang="zh-TW" altLang="en-US" sz="700" dirty="0">
              <a:solidFill>
                <a:schemeClr val="bg1"/>
              </a:solidFill>
            </a:endParaRPr>
          </a:p>
        </p:txBody>
      </p:sp>
      <p:grpSp>
        <p:nvGrpSpPr>
          <p:cNvPr id="194" name="群組 193"/>
          <p:cNvGrpSpPr/>
          <p:nvPr/>
        </p:nvGrpSpPr>
        <p:grpSpPr>
          <a:xfrm>
            <a:off x="4977045" y="3180581"/>
            <a:ext cx="3582277" cy="1386789"/>
            <a:chOff x="4797025" y="2460946"/>
            <a:chExt cx="3582277" cy="1386789"/>
          </a:xfrm>
        </p:grpSpPr>
        <p:sp>
          <p:nvSpPr>
            <p:cNvPr id="8" name="矩形 7"/>
            <p:cNvSpPr/>
            <p:nvPr/>
          </p:nvSpPr>
          <p:spPr>
            <a:xfrm>
              <a:off x="7356320" y="2878083"/>
              <a:ext cx="221810" cy="696175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6508162" y="2753385"/>
              <a:ext cx="617872" cy="71793"/>
            </a:xfrm>
            <a:prstGeom prst="rect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9" name="梯形 168"/>
            <p:cNvSpPr/>
            <p:nvPr/>
          </p:nvSpPr>
          <p:spPr>
            <a:xfrm flipV="1">
              <a:off x="6279622" y="2753385"/>
              <a:ext cx="709714" cy="143586"/>
            </a:xfrm>
            <a:prstGeom prst="trapezoid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8" name="梯形 167"/>
            <p:cNvSpPr/>
            <p:nvPr/>
          </p:nvSpPr>
          <p:spPr>
            <a:xfrm flipV="1">
              <a:off x="5739719" y="2769518"/>
              <a:ext cx="608067" cy="207058"/>
            </a:xfrm>
            <a:prstGeom prst="trapezoid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7" name="梯形 166"/>
            <p:cNvSpPr/>
            <p:nvPr/>
          </p:nvSpPr>
          <p:spPr>
            <a:xfrm flipV="1">
              <a:off x="5075015" y="2769737"/>
              <a:ext cx="720885" cy="207058"/>
            </a:xfrm>
            <a:prstGeom prst="trapezoid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4797025" y="2678506"/>
              <a:ext cx="3105345" cy="910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梯形 4"/>
            <p:cNvSpPr/>
            <p:nvPr/>
          </p:nvSpPr>
          <p:spPr>
            <a:xfrm flipV="1">
              <a:off x="5185193" y="2769521"/>
              <a:ext cx="499073" cy="143586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6" name="梯形 165"/>
            <p:cNvSpPr/>
            <p:nvPr/>
          </p:nvSpPr>
          <p:spPr>
            <a:xfrm flipV="1">
              <a:off x="5795900" y="2769521"/>
              <a:ext cx="499073" cy="143586"/>
            </a:xfrm>
            <a:prstGeom prst="trapezoid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294245" y="2769521"/>
              <a:ext cx="617872" cy="7179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梯形 6"/>
            <p:cNvSpPr/>
            <p:nvPr/>
          </p:nvSpPr>
          <p:spPr>
            <a:xfrm flipV="1">
              <a:off x="5268371" y="2976579"/>
              <a:ext cx="332716" cy="478620"/>
            </a:xfrm>
            <a:prstGeom prst="trapezoid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3" name="梯形 172"/>
            <p:cNvSpPr/>
            <p:nvPr/>
          </p:nvSpPr>
          <p:spPr>
            <a:xfrm flipV="1">
              <a:off x="7103891" y="2769521"/>
              <a:ext cx="709714" cy="108777"/>
            </a:xfrm>
            <a:prstGeom prst="trapezoid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4797025" y="3695869"/>
              <a:ext cx="3105345" cy="910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8" name="梯形 177"/>
            <p:cNvSpPr/>
            <p:nvPr/>
          </p:nvSpPr>
          <p:spPr>
            <a:xfrm>
              <a:off x="5140824" y="3557992"/>
              <a:ext cx="532286" cy="138342"/>
            </a:xfrm>
            <a:prstGeom prst="trapezoid">
              <a:avLst>
                <a:gd name="adj" fmla="val 3239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7" name="梯形 176"/>
            <p:cNvSpPr/>
            <p:nvPr/>
          </p:nvSpPr>
          <p:spPr>
            <a:xfrm>
              <a:off x="5185193" y="3587091"/>
              <a:ext cx="443621" cy="108777"/>
            </a:xfrm>
            <a:prstGeom prst="trapezoid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0" name="梯形 179"/>
            <p:cNvSpPr/>
            <p:nvPr/>
          </p:nvSpPr>
          <p:spPr>
            <a:xfrm>
              <a:off x="5764468" y="3478993"/>
              <a:ext cx="629871" cy="216874"/>
            </a:xfrm>
            <a:prstGeom prst="trapezoid">
              <a:avLst>
                <a:gd name="adj" fmla="val 32056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1" name="梯形 180"/>
            <p:cNvSpPr/>
            <p:nvPr/>
          </p:nvSpPr>
          <p:spPr>
            <a:xfrm>
              <a:off x="5803803" y="3523863"/>
              <a:ext cx="545894" cy="172005"/>
            </a:xfrm>
            <a:prstGeom prst="trapezoid">
              <a:avLst>
                <a:gd name="adj" fmla="val 3239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梯形 181"/>
            <p:cNvSpPr/>
            <p:nvPr/>
          </p:nvSpPr>
          <p:spPr>
            <a:xfrm>
              <a:off x="5849552" y="3552962"/>
              <a:ext cx="443621" cy="142906"/>
            </a:xfrm>
            <a:prstGeom prst="trapezoid">
              <a:avLst>
                <a:gd name="adj" fmla="val 3574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3" name="梯形 182"/>
            <p:cNvSpPr/>
            <p:nvPr/>
          </p:nvSpPr>
          <p:spPr>
            <a:xfrm>
              <a:off x="5229898" y="3620261"/>
              <a:ext cx="354136" cy="75606"/>
            </a:xfrm>
            <a:prstGeom prst="trapezoid">
              <a:avLst/>
            </a:prstGeom>
            <a:solidFill>
              <a:srgbClr val="FAC090">
                <a:alpha val="8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4" name="梯形 183"/>
            <p:cNvSpPr/>
            <p:nvPr/>
          </p:nvSpPr>
          <p:spPr>
            <a:xfrm>
              <a:off x="5894294" y="3587091"/>
              <a:ext cx="354136" cy="108776"/>
            </a:xfrm>
            <a:prstGeom prst="trapezoid">
              <a:avLst/>
            </a:prstGeom>
            <a:solidFill>
              <a:srgbClr val="FAC090">
                <a:alpha val="8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5185242" y="3537087"/>
              <a:ext cx="443571" cy="2175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5" name="矩形 184"/>
            <p:cNvSpPr/>
            <p:nvPr/>
          </p:nvSpPr>
          <p:spPr>
            <a:xfrm>
              <a:off x="5835439" y="3457238"/>
              <a:ext cx="487929" cy="2175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6" name="梯形 185"/>
            <p:cNvSpPr/>
            <p:nvPr/>
          </p:nvSpPr>
          <p:spPr>
            <a:xfrm>
              <a:off x="7206220" y="3561536"/>
              <a:ext cx="532286" cy="138342"/>
            </a:xfrm>
            <a:prstGeom prst="trapezoid">
              <a:avLst>
                <a:gd name="adj" fmla="val 3239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7" name="梯形 186"/>
            <p:cNvSpPr/>
            <p:nvPr/>
          </p:nvSpPr>
          <p:spPr>
            <a:xfrm>
              <a:off x="7250590" y="3590635"/>
              <a:ext cx="443621" cy="108777"/>
            </a:xfrm>
            <a:prstGeom prst="trapezoid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8" name="梯形 187"/>
            <p:cNvSpPr/>
            <p:nvPr/>
          </p:nvSpPr>
          <p:spPr>
            <a:xfrm>
              <a:off x="7295294" y="3623805"/>
              <a:ext cx="354136" cy="75606"/>
            </a:xfrm>
            <a:prstGeom prst="trapezoid">
              <a:avLst/>
            </a:prstGeom>
            <a:solidFill>
              <a:srgbClr val="FAC090">
                <a:alpha val="8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6487946" y="3581679"/>
              <a:ext cx="487929" cy="2175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6487946" y="3601514"/>
              <a:ext cx="487929" cy="43511"/>
            </a:xfrm>
            <a:prstGeom prst="rect">
              <a:avLst/>
            </a:prstGeom>
            <a:solidFill>
              <a:srgbClr val="95B3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6487946" y="3641931"/>
              <a:ext cx="487929" cy="217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6487946" y="3662830"/>
              <a:ext cx="487929" cy="43511"/>
            </a:xfrm>
            <a:prstGeom prst="rect">
              <a:avLst/>
            </a:prstGeom>
            <a:solidFill>
              <a:srgbClr val="B9CD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3" name="梯形 192"/>
            <p:cNvSpPr/>
            <p:nvPr/>
          </p:nvSpPr>
          <p:spPr>
            <a:xfrm flipV="1">
              <a:off x="7166863" y="2769052"/>
              <a:ext cx="571643" cy="55258"/>
            </a:xfrm>
            <a:prstGeom prst="trapezoid">
              <a:avLst/>
            </a:prstGeom>
            <a:solidFill>
              <a:schemeClr val="tx1">
                <a:lumMod val="95000"/>
                <a:lumOff val="5000"/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5255274" y="2470659"/>
              <a:ext cx="3968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Sub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5" name="文字方塊 194"/>
            <p:cNvSpPr txBox="1"/>
            <p:nvPr/>
          </p:nvSpPr>
          <p:spPr>
            <a:xfrm>
              <a:off x="5814885" y="2465834"/>
              <a:ext cx="45773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Main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6" name="文字方塊 195"/>
            <p:cNvSpPr txBox="1"/>
            <p:nvPr/>
          </p:nvSpPr>
          <p:spPr>
            <a:xfrm>
              <a:off x="6299373" y="2460946"/>
              <a:ext cx="6899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Aperture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7" name="文字方塊 196"/>
            <p:cNvSpPr txBox="1"/>
            <p:nvPr/>
          </p:nvSpPr>
          <p:spPr>
            <a:xfrm>
              <a:off x="7187197" y="2468389"/>
              <a:ext cx="6899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Sealant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8" name="文字方塊 197"/>
            <p:cNvSpPr txBox="1"/>
            <p:nvPr/>
          </p:nvSpPr>
          <p:spPr>
            <a:xfrm>
              <a:off x="7931937" y="2590120"/>
              <a:ext cx="38061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CF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9" name="文字方塊 198"/>
            <p:cNvSpPr txBox="1"/>
            <p:nvPr/>
          </p:nvSpPr>
          <p:spPr>
            <a:xfrm>
              <a:off x="7865190" y="3601514"/>
              <a:ext cx="514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Array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1" name="梯形 200"/>
            <p:cNvSpPr/>
            <p:nvPr/>
          </p:nvSpPr>
          <p:spPr>
            <a:xfrm flipV="1">
              <a:off x="5849552" y="2771560"/>
              <a:ext cx="409964" cy="54000"/>
            </a:xfrm>
            <a:prstGeom prst="trapezoid">
              <a:avLst/>
            </a:prstGeom>
            <a:solidFill>
              <a:schemeClr val="tx1">
                <a:lumMod val="95000"/>
                <a:lumOff val="5000"/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2" name="梯形 201"/>
            <p:cNvSpPr/>
            <p:nvPr/>
          </p:nvSpPr>
          <p:spPr>
            <a:xfrm flipV="1">
              <a:off x="5222797" y="2773427"/>
              <a:ext cx="409964" cy="54000"/>
            </a:xfrm>
            <a:prstGeom prst="trapezoid">
              <a:avLst/>
            </a:prstGeom>
            <a:solidFill>
              <a:schemeClr val="tx1">
                <a:lumMod val="95000"/>
                <a:lumOff val="5000"/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0" name="文字方塊 199"/>
            <p:cNvSpPr txBox="1"/>
            <p:nvPr/>
          </p:nvSpPr>
          <p:spPr>
            <a:xfrm>
              <a:off x="5155773" y="2762848"/>
              <a:ext cx="21525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700" dirty="0" smtClean="0">
                  <a:solidFill>
                    <a:schemeClr val="bg1"/>
                  </a:solidFill>
                </a:rPr>
                <a:t>B</a:t>
              </a:r>
              <a:endParaRPr lang="zh-TW" altLang="en-US" sz="700" dirty="0">
                <a:solidFill>
                  <a:schemeClr val="bg1"/>
                </a:solidFill>
              </a:endParaRPr>
            </a:p>
          </p:txBody>
        </p:sp>
        <p:sp>
          <p:nvSpPr>
            <p:cNvPr id="204" name="文字方塊 203"/>
            <p:cNvSpPr txBox="1"/>
            <p:nvPr/>
          </p:nvSpPr>
          <p:spPr>
            <a:xfrm>
              <a:off x="5753457" y="2759459"/>
              <a:ext cx="21525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700" dirty="0" smtClean="0">
                  <a:solidFill>
                    <a:schemeClr val="bg1"/>
                  </a:solidFill>
                </a:rPr>
                <a:t>R</a:t>
              </a:r>
              <a:endParaRPr lang="zh-TW" altLang="en-US" sz="700" dirty="0">
                <a:solidFill>
                  <a:schemeClr val="bg1"/>
                </a:solidFill>
              </a:endParaRPr>
            </a:p>
          </p:txBody>
        </p:sp>
        <p:sp>
          <p:nvSpPr>
            <p:cNvPr id="205" name="文字方塊 204"/>
            <p:cNvSpPr txBox="1"/>
            <p:nvPr/>
          </p:nvSpPr>
          <p:spPr>
            <a:xfrm>
              <a:off x="6465724" y="2699356"/>
              <a:ext cx="21525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700" dirty="0" smtClean="0">
                  <a:solidFill>
                    <a:schemeClr val="bg1"/>
                  </a:solidFill>
                </a:rPr>
                <a:t>G</a:t>
              </a:r>
              <a:endParaRPr lang="zh-TW" altLang="en-US" sz="700" dirty="0">
                <a:solidFill>
                  <a:schemeClr val="bg1"/>
                </a:solidFill>
              </a:endParaRPr>
            </a:p>
          </p:txBody>
        </p:sp>
        <p:sp>
          <p:nvSpPr>
            <p:cNvPr id="206" name="文字方塊 205"/>
            <p:cNvSpPr txBox="1"/>
            <p:nvPr/>
          </p:nvSpPr>
          <p:spPr>
            <a:xfrm>
              <a:off x="6587827" y="2779012"/>
              <a:ext cx="379067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OC</a:t>
              </a:r>
              <a:endParaRPr lang="zh-TW" altLang="en-US" sz="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7" name="文字方塊 206"/>
            <p:cNvSpPr txBox="1"/>
            <p:nvPr/>
          </p:nvSpPr>
          <p:spPr>
            <a:xfrm>
              <a:off x="5263400" y="3022036"/>
              <a:ext cx="3460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700" dirty="0" smtClean="0">
                  <a:solidFill>
                    <a:schemeClr val="bg1"/>
                  </a:solidFill>
                </a:rPr>
                <a:t>Sub</a:t>
              </a:r>
              <a:br>
                <a:rPr lang="en-US" altLang="zh-TW" sz="700" dirty="0" smtClean="0">
                  <a:solidFill>
                    <a:schemeClr val="bg1"/>
                  </a:solidFill>
                </a:rPr>
              </a:br>
              <a:r>
                <a:rPr lang="en-US" altLang="zh-TW" sz="700" dirty="0" smtClean="0">
                  <a:solidFill>
                    <a:schemeClr val="bg1"/>
                  </a:solidFill>
                </a:rPr>
                <a:t>PS</a:t>
              </a:r>
              <a:endParaRPr lang="zh-TW" altLang="en-US" sz="700" dirty="0">
                <a:solidFill>
                  <a:schemeClr val="bg1"/>
                </a:solidFill>
              </a:endParaRPr>
            </a:p>
          </p:txBody>
        </p:sp>
        <p:cxnSp>
          <p:nvCxnSpPr>
            <p:cNvPr id="210" name="直線單箭頭接點 209"/>
            <p:cNvCxnSpPr/>
            <p:nvPr/>
          </p:nvCxnSpPr>
          <p:spPr>
            <a:xfrm flipH="1" flipV="1">
              <a:off x="6595460" y="2887868"/>
              <a:ext cx="11429" cy="699223"/>
            </a:xfrm>
            <a:prstGeom prst="straightConnector1">
              <a:avLst/>
            </a:prstGeom>
            <a:ln w="3175" cmpd="sng">
              <a:solidFill>
                <a:schemeClr val="tx1">
                  <a:lumMod val="75000"/>
                  <a:lumOff val="25000"/>
                </a:schemeClr>
              </a:solidFill>
              <a:headEnd type="arrow" w="sm" len="sm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文字方塊 215"/>
            <p:cNvSpPr txBox="1"/>
            <p:nvPr/>
          </p:nvSpPr>
          <p:spPr>
            <a:xfrm>
              <a:off x="6563953" y="3098864"/>
              <a:ext cx="49775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3.4µm</a:t>
              </a:r>
              <a:endParaRPr lang="zh-TW" altLang="en-US" sz="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17" name="文字方塊 216"/>
            <p:cNvSpPr txBox="1"/>
            <p:nvPr/>
          </p:nvSpPr>
          <p:spPr>
            <a:xfrm>
              <a:off x="7331166" y="2708805"/>
              <a:ext cx="379067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500" dirty="0" smtClean="0">
                  <a:solidFill>
                    <a:schemeClr val="bg1"/>
                  </a:solidFill>
                </a:rPr>
                <a:t>BM</a:t>
              </a:r>
              <a:endParaRPr lang="zh-TW" altLang="en-US" sz="500" dirty="0">
                <a:solidFill>
                  <a:schemeClr val="bg1"/>
                </a:solidFill>
              </a:endParaRPr>
            </a:p>
          </p:txBody>
        </p:sp>
        <p:sp>
          <p:nvSpPr>
            <p:cNvPr id="218" name="文字方塊 217"/>
            <p:cNvSpPr txBox="1"/>
            <p:nvPr/>
          </p:nvSpPr>
          <p:spPr>
            <a:xfrm>
              <a:off x="5910253" y="2712277"/>
              <a:ext cx="379067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500" dirty="0" smtClean="0">
                  <a:solidFill>
                    <a:schemeClr val="bg1"/>
                  </a:solidFill>
                </a:rPr>
                <a:t>BM</a:t>
              </a:r>
              <a:endParaRPr lang="zh-TW" altLang="en-US" sz="500" dirty="0">
                <a:solidFill>
                  <a:schemeClr val="bg1"/>
                </a:solidFill>
              </a:endParaRPr>
            </a:p>
          </p:txBody>
        </p:sp>
        <p:sp>
          <p:nvSpPr>
            <p:cNvPr id="219" name="文字方塊 218"/>
            <p:cNvSpPr txBox="1"/>
            <p:nvPr/>
          </p:nvSpPr>
          <p:spPr>
            <a:xfrm>
              <a:off x="5286471" y="2718591"/>
              <a:ext cx="379067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500" dirty="0" smtClean="0">
                  <a:solidFill>
                    <a:schemeClr val="bg1"/>
                  </a:solidFill>
                </a:rPr>
                <a:t>BM</a:t>
              </a:r>
              <a:endParaRPr lang="zh-TW" altLang="en-US" sz="5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8" name="群組 267"/>
          <p:cNvGrpSpPr/>
          <p:nvPr/>
        </p:nvGrpSpPr>
        <p:grpSpPr>
          <a:xfrm>
            <a:off x="605064" y="1126720"/>
            <a:ext cx="1087193" cy="719270"/>
            <a:chOff x="605064" y="1126720"/>
            <a:chExt cx="1087193" cy="719270"/>
          </a:xfrm>
        </p:grpSpPr>
        <p:grpSp>
          <p:nvGrpSpPr>
            <p:cNvPr id="267" name="群組 266"/>
            <p:cNvGrpSpPr/>
            <p:nvPr/>
          </p:nvGrpSpPr>
          <p:grpSpPr>
            <a:xfrm>
              <a:off x="605064" y="1126720"/>
              <a:ext cx="1087193" cy="719270"/>
              <a:chOff x="605064" y="1126720"/>
              <a:chExt cx="1087193" cy="719270"/>
            </a:xfrm>
          </p:grpSpPr>
          <p:pic>
            <p:nvPicPr>
              <p:cNvPr id="224" name="圖片 223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605064" y="1126720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262" name="文字方塊 261"/>
              <p:cNvSpPr txBox="1"/>
              <p:nvPr/>
            </p:nvSpPr>
            <p:spPr>
              <a:xfrm rot="21376399">
                <a:off x="1231385" y="1715187"/>
                <a:ext cx="314369" cy="13080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TW" altLang="en-US" dirty="0"/>
              </a:p>
            </p:txBody>
          </p:sp>
        </p:grpSp>
        <p:sp>
          <p:nvSpPr>
            <p:cNvPr id="209" name="文字方塊 208"/>
            <p:cNvSpPr txBox="1"/>
            <p:nvPr/>
          </p:nvSpPr>
          <p:spPr>
            <a:xfrm>
              <a:off x="746575" y="1306558"/>
              <a:ext cx="900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過去</a:t>
              </a:r>
              <a:r>
                <a:rPr lang="zh-TW" altLang="en-US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模式</a:t>
              </a:r>
              <a:endPara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66" name="群組 265"/>
          <p:cNvGrpSpPr/>
          <p:nvPr/>
        </p:nvGrpSpPr>
        <p:grpSpPr>
          <a:xfrm>
            <a:off x="1222664" y="1799276"/>
            <a:ext cx="1464085" cy="1269114"/>
            <a:chOff x="1222664" y="1799276"/>
            <a:chExt cx="1464085" cy="1269114"/>
          </a:xfrm>
        </p:grpSpPr>
        <p:pic>
          <p:nvPicPr>
            <p:cNvPr id="261" name="圖片 260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25" t="52625" r="9751" b="12376"/>
            <a:stretch/>
          </p:blipFill>
          <p:spPr>
            <a:xfrm flipH="1">
              <a:off x="1222664" y="1799276"/>
              <a:ext cx="1464085" cy="1269114"/>
            </a:xfrm>
            <a:prstGeom prst="rect">
              <a:avLst/>
            </a:prstGeom>
          </p:spPr>
        </p:pic>
        <p:sp>
          <p:nvSpPr>
            <p:cNvPr id="229" name="文字方塊 228"/>
            <p:cNvSpPr txBox="1"/>
            <p:nvPr/>
          </p:nvSpPr>
          <p:spPr>
            <a:xfrm>
              <a:off x="1267548" y="2100730"/>
              <a:ext cx="124979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CF</a:t>
              </a:r>
              <a:r>
                <a:rPr lang="zh-TW" altLang="en-US" sz="12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刮</a:t>
              </a:r>
              <a:r>
                <a:rPr lang="zh-TW" altLang="en-US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膜 </a:t>
              </a:r>
              <a:endPara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  <a:p>
              <a:pPr algn="ctr"/>
              <a:r>
                <a:rPr lang="en-US" altLang="zh-TW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TFT</a:t>
              </a:r>
              <a:r>
                <a:rPr lang="zh-TW" altLang="en-US" sz="12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膜</a:t>
              </a:r>
              <a:r>
                <a:rPr lang="zh-TW" altLang="en-US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厚 </a:t>
              </a:r>
              <a:endPara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  <a:p>
              <a:pPr algn="ctr"/>
              <a:r>
                <a:rPr lang="zh-TW" altLang="en-US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壓縮</a:t>
              </a:r>
              <a:r>
                <a:rPr lang="zh-TW" altLang="en-US" sz="12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率經驗值</a:t>
              </a:r>
              <a:r>
                <a: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 </a:t>
              </a:r>
            </a:p>
          </p:txBody>
        </p:sp>
      </p:grpSp>
      <p:sp>
        <p:nvSpPr>
          <p:cNvPr id="234" name="文字方塊 233"/>
          <p:cNvSpPr txBox="1"/>
          <p:nvPr/>
        </p:nvSpPr>
        <p:spPr>
          <a:xfrm>
            <a:off x="-2146718" y="3526150"/>
            <a:ext cx="2510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237DB3"/>
                </a:solidFill>
                <a:latin typeface="微軟正黑體" panose="020B0604030504040204" pitchFamily="34" charset="-120"/>
              </a:rPr>
              <a:t>PSH</a:t>
            </a:r>
            <a:r>
              <a:rPr lang="zh-TW" altLang="en-US" b="1" dirty="0" smtClean="0">
                <a:solidFill>
                  <a:srgbClr val="237DB3"/>
                </a:solidFill>
                <a:latin typeface="微軟正黑體" panose="020B0604030504040204" pitchFamily="34" charset="-120"/>
              </a:rPr>
              <a:t>預估</a:t>
            </a:r>
            <a:endParaRPr lang="en-US" altLang="zh-TW" b="1" dirty="0" smtClean="0">
              <a:solidFill>
                <a:srgbClr val="237DB3"/>
              </a:solidFill>
              <a:latin typeface="微軟正黑體" panose="020B0604030504040204" pitchFamily="34" charset="-120"/>
            </a:endParaRPr>
          </a:p>
          <a:p>
            <a:r>
              <a:rPr lang="en-US" altLang="zh-TW" b="1" dirty="0" smtClean="0">
                <a:solidFill>
                  <a:srgbClr val="237DB3"/>
                </a:solidFill>
                <a:latin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237DB3"/>
                </a:solidFill>
                <a:latin typeface="微軟正黑體" panose="020B0604030504040204" pitchFamily="34" charset="-120"/>
              </a:rPr>
              <a:t>依量產機種搭配猜測</a:t>
            </a:r>
            <a:r>
              <a:rPr lang="en-US" altLang="zh-TW" b="1" dirty="0">
                <a:solidFill>
                  <a:srgbClr val="237DB3"/>
                </a:solidFill>
                <a:latin typeface="微軟正黑體" panose="020B0604030504040204" pitchFamily="34" charset="-120"/>
              </a:rPr>
              <a:t>)</a:t>
            </a:r>
          </a:p>
        </p:txBody>
      </p:sp>
      <p:sp>
        <p:nvSpPr>
          <p:cNvPr id="248" name="文字方塊 247"/>
          <p:cNvSpPr txBox="1"/>
          <p:nvPr/>
        </p:nvSpPr>
        <p:spPr>
          <a:xfrm>
            <a:off x="5776656" y="1308467"/>
            <a:ext cx="1923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9CA6D3"/>
                </a:solidFill>
                <a:latin typeface="微軟正黑體" panose="020B0604030504040204" pitchFamily="34" charset="-120"/>
              </a:rPr>
              <a:t>亮度 反應時間 對比</a:t>
            </a:r>
            <a:endParaRPr lang="en-US" altLang="zh-TW" b="1" dirty="0">
              <a:solidFill>
                <a:srgbClr val="9CA6D3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254" name="文字方塊 253"/>
          <p:cNvSpPr txBox="1"/>
          <p:nvPr/>
        </p:nvSpPr>
        <p:spPr>
          <a:xfrm>
            <a:off x="6668032" y="4542954"/>
            <a:ext cx="1002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rgbClr val="9CA6D3"/>
                </a:solidFill>
              </a:rPr>
              <a:t>PSH Target</a:t>
            </a:r>
          </a:p>
        </p:txBody>
      </p:sp>
      <p:sp>
        <p:nvSpPr>
          <p:cNvPr id="255" name="文字方塊 254"/>
          <p:cNvSpPr txBox="1"/>
          <p:nvPr/>
        </p:nvSpPr>
        <p:spPr>
          <a:xfrm>
            <a:off x="5340262" y="4614633"/>
            <a:ext cx="1139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9CA6D3"/>
                </a:solidFill>
              </a:rPr>
              <a:t>目標</a:t>
            </a:r>
            <a:r>
              <a:rPr lang="en-US" altLang="zh-TW" b="1" dirty="0" smtClean="0">
                <a:solidFill>
                  <a:srgbClr val="9CA6D3"/>
                </a:solidFill>
              </a:rPr>
              <a:t>Cell gap</a:t>
            </a:r>
            <a:endParaRPr lang="zh-TW" altLang="en-US" b="1" dirty="0">
              <a:solidFill>
                <a:srgbClr val="9CA6D3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179" name="向上箭號 178"/>
          <p:cNvSpPr/>
          <p:nvPr/>
        </p:nvSpPr>
        <p:spPr>
          <a:xfrm rot="5400000">
            <a:off x="6491633" y="4684517"/>
            <a:ext cx="125663" cy="214815"/>
          </a:xfrm>
          <a:prstGeom prst="upArrow">
            <a:avLst/>
          </a:prstGeom>
          <a:solidFill>
            <a:srgbClr val="9CA6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7" name="文字方塊 256"/>
          <p:cNvSpPr txBox="1"/>
          <p:nvPr/>
        </p:nvSpPr>
        <p:spPr>
          <a:xfrm>
            <a:off x="6665053" y="4753017"/>
            <a:ext cx="1035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9CA6D3"/>
                </a:solidFill>
              </a:rPr>
              <a:t>LC </a:t>
            </a:r>
            <a:r>
              <a:rPr lang="en-US" altLang="zh-TW" b="1" dirty="0" smtClean="0">
                <a:solidFill>
                  <a:srgbClr val="9CA6D3"/>
                </a:solidFill>
              </a:rPr>
              <a:t>drop</a:t>
            </a:r>
            <a:endParaRPr lang="zh-TW" altLang="en-US" b="1" dirty="0">
              <a:solidFill>
                <a:srgbClr val="9CA6D3"/>
              </a:solidFill>
              <a:latin typeface="微軟正黑體" panose="020B0604030504040204" pitchFamily="34" charset="-120"/>
            </a:endParaRPr>
          </a:p>
        </p:txBody>
      </p:sp>
      <p:pic>
        <p:nvPicPr>
          <p:cNvPr id="258" name="圖片 257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12" t="12773" r="33636" b="19946"/>
          <a:stretch/>
        </p:blipFill>
        <p:spPr>
          <a:xfrm>
            <a:off x="2504442" y="1945472"/>
            <a:ext cx="1289253" cy="2532460"/>
          </a:xfrm>
          <a:prstGeom prst="rect">
            <a:avLst/>
          </a:prstGeom>
        </p:spPr>
      </p:pic>
      <p:grpSp>
        <p:nvGrpSpPr>
          <p:cNvPr id="265" name="群組 264"/>
          <p:cNvGrpSpPr/>
          <p:nvPr/>
        </p:nvGrpSpPr>
        <p:grpSpPr>
          <a:xfrm>
            <a:off x="3940761" y="1126720"/>
            <a:ext cx="1087193" cy="720411"/>
            <a:chOff x="4146950" y="1137292"/>
            <a:chExt cx="1087193" cy="720411"/>
          </a:xfrm>
        </p:grpSpPr>
        <p:grpSp>
          <p:nvGrpSpPr>
            <p:cNvPr id="226" name="群組 225"/>
            <p:cNvGrpSpPr/>
            <p:nvPr/>
          </p:nvGrpSpPr>
          <p:grpSpPr>
            <a:xfrm>
              <a:off x="4146950" y="1137292"/>
              <a:ext cx="1087193" cy="718777"/>
              <a:chOff x="476545" y="1231139"/>
              <a:chExt cx="1087193" cy="718777"/>
            </a:xfrm>
          </p:grpSpPr>
          <p:pic>
            <p:nvPicPr>
              <p:cNvPr id="227" name="圖片 226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476545" y="1231139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228" name="矩形 227"/>
              <p:cNvSpPr/>
              <p:nvPr/>
            </p:nvSpPr>
            <p:spPr>
              <a:xfrm>
                <a:off x="589197" y="1412347"/>
                <a:ext cx="902811" cy="30777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</a:rPr>
                  <a:t>預期目標</a:t>
                </a:r>
                <a:endPara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endParaRPr>
              </a:p>
            </p:txBody>
          </p:sp>
        </p:grpSp>
        <p:sp>
          <p:nvSpPr>
            <p:cNvPr id="263" name="文字方塊 262"/>
            <p:cNvSpPr txBox="1"/>
            <p:nvPr/>
          </p:nvSpPr>
          <p:spPr>
            <a:xfrm rot="21376399">
              <a:off x="4766391" y="1726900"/>
              <a:ext cx="314369" cy="1308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716650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25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25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5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2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25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2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75" grpId="0" animBg="1"/>
      <p:bldP spid="248" grpId="0"/>
      <p:bldP spid="254" grpId="0"/>
      <p:bldP spid="255" grpId="0"/>
      <p:bldP spid="179" grpId="0" animBg="1"/>
      <p:bldP spid="257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9050">
          <a:solidFill>
            <a:srgbClr val="9CA6D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157815</TotalTime>
  <Words>1501</Words>
  <Application>Microsoft Office PowerPoint</Application>
  <PresentationFormat>如螢幕大小 (16:9)</PresentationFormat>
  <Paragraphs>563</Paragraphs>
  <Slides>24</Slides>
  <Notes>17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4" baseType="lpstr">
      <vt:lpstr>Noto Sans CJK SC Medium</vt:lpstr>
      <vt:lpstr>微軟正黑體</vt:lpstr>
      <vt:lpstr>新細明體</vt:lpstr>
      <vt:lpstr>Arial</vt:lpstr>
      <vt:lpstr>Calibri</vt:lpstr>
      <vt:lpstr>Gill Sans MT</vt:lpstr>
      <vt:lpstr>Symbol</vt:lpstr>
      <vt:lpstr>Times New Roman</vt:lpstr>
      <vt:lpstr>Wingdings</vt:lpstr>
      <vt:lpstr>Office 佈景主題</vt:lpstr>
      <vt:lpstr>機器學習決策平台</vt:lpstr>
      <vt:lpstr>PowerPoint 簡報</vt:lpstr>
      <vt:lpstr>專案背景</vt:lpstr>
      <vt:lpstr>專案效益</vt:lpstr>
      <vt:lpstr>平台差異化</vt:lpstr>
      <vt:lpstr>PowerPoint 簡報</vt:lpstr>
      <vt:lpstr>專案架構</vt:lpstr>
      <vt:lpstr>機器學習模型架構</vt:lpstr>
      <vt:lpstr>L5C 新產品LC Margin預測</vt:lpstr>
      <vt:lpstr>L5C Photo PEP1 CD R2R</vt:lpstr>
      <vt:lpstr>PowerPoint 簡報</vt:lpstr>
      <vt:lpstr>PowerPoint 簡報</vt:lpstr>
      <vt:lpstr>PowerPoint 簡報</vt:lpstr>
      <vt:lpstr>PowerPoint 簡報</vt:lpstr>
      <vt:lpstr>PowerPoint 簡報</vt:lpstr>
      <vt:lpstr>未來展望</vt:lpstr>
      <vt:lpstr>PowerPoint 簡報</vt:lpstr>
      <vt:lpstr>實習心得</vt:lpstr>
      <vt:lpstr>L5C 新產品LC Margin預測</vt:lpstr>
      <vt:lpstr>Data preprocessing</vt:lpstr>
      <vt:lpstr>Model evaluation</vt:lpstr>
      <vt:lpstr>SHAP</vt:lpstr>
      <vt:lpstr>PowerPoint 簡報</vt:lpstr>
      <vt:lpstr>PowerPoint 簡報</vt:lpstr>
    </vt:vector>
  </TitlesOfParts>
  <Company>BenQ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corpcom</dc:creator>
  <cp:lastModifiedBy>2007018 詹惠婷</cp:lastModifiedBy>
  <cp:revision>5174</cp:revision>
  <dcterms:created xsi:type="dcterms:W3CDTF">2011-02-08T02:08:58Z</dcterms:created>
  <dcterms:modified xsi:type="dcterms:W3CDTF">2020-08-05T08:58:57Z</dcterms:modified>
</cp:coreProperties>
</file>